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4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303"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3DF790F0-A9A0-4CD3-AB76-44790843A8CB}">
          <p14:sldIdLst>
            <p14:sldId id="256"/>
            <p14:sldId id="257"/>
            <p14:sldId id="258"/>
          </p14:sldIdLst>
        </p14:section>
        <p14:section name="Chapter 1 - Motivation and Organization" id="{32E0282B-7340-46C9-B5A5-DA0411F8EF8D}">
          <p14:sldIdLst>
            <p14:sldId id="259"/>
            <p14:sldId id="260"/>
          </p14:sldIdLst>
        </p14:section>
        <p14:section name="Chapter 2 - Related Works" id="{84A688DF-786B-4021-B47D-3FA51207A64D}">
          <p14:sldIdLst>
            <p14:sldId id="261"/>
            <p14:sldId id="262"/>
            <p14:sldId id="263"/>
          </p14:sldIdLst>
        </p14:section>
        <p14:section name="Chapter 3 - SDR and Radiometer Basics" id="{3C61B919-F79D-4CA7-A2B4-BFC89ECADA3A}">
          <p14:sldIdLst>
            <p14:sldId id="264"/>
            <p14:sldId id="265"/>
            <p14:sldId id="266"/>
            <p14:sldId id="267"/>
            <p14:sldId id="268"/>
            <p14:sldId id="269"/>
          </p14:sldIdLst>
        </p14:section>
        <p14:section name="Chapter 4 - SDR-based Radio Impl" id="{FC55CBA7-BE92-4F5A-AF1E-B0BD74571E13}">
          <p14:sldIdLst>
            <p14:sldId id="270"/>
            <p14:sldId id="271"/>
            <p14:sldId id="272"/>
            <p14:sldId id="273"/>
          </p14:sldIdLst>
        </p14:section>
        <p14:section name="Experiments" id="{E4311B97-2E38-4595-826D-7A0728D5619C}">
          <p14:sldIdLst>
            <p14:sldId id="274"/>
            <p14:sldId id="275"/>
            <p14:sldId id="276"/>
            <p14:sldId id="277"/>
            <p14:sldId id="278"/>
            <p14:sldId id="279"/>
            <p14:sldId id="280"/>
            <p14:sldId id="281"/>
          </p14:sldIdLst>
        </p14:section>
        <p14:section name="Example Usage Scenario" id="{394B5F6C-A2E5-4301-8045-21E9D0C2B97A}">
          <p14:sldIdLst>
            <p14:sldId id="303"/>
            <p14:sldId id="283"/>
            <p14:sldId id="284"/>
          </p14:sldIdLst>
        </p14:section>
        <p14:section name="Closing" id="{A5759AED-174B-4CFD-AF22-A60F74E4272D}">
          <p14:sldIdLst>
            <p14:sldId id="285"/>
            <p14:sldId id="286"/>
          </p14:sldIdLst>
        </p14:section>
        <p14:section name="Extra Slides" id="{34B92C07-0394-4141-9B4C-568D48086FFF}">
          <p14:sldIdLst>
            <p14:sldId id="287"/>
            <p14:sldId id="288"/>
            <p14:sldId id="289"/>
            <p14:sldId id="290"/>
            <p14:sldId id="291"/>
            <p14:sldId id="292"/>
            <p14:sldId id="293"/>
            <p14:sldId id="294"/>
            <p14:sldId id="295"/>
            <p14:sldId id="296"/>
            <p14:sldId id="297"/>
            <p14:sldId id="298"/>
            <p14:sldId id="299"/>
            <p14:sldId id="300"/>
            <p14:sldId id="301"/>
            <p14:sldId id="302"/>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tthew Nelson" initials="MN" lastIdx="1" clrIdx="0">
    <p:extLst>
      <p:ext uri="{19B8F6BF-5375-455C-9EA6-DF929625EA0E}">
        <p15:presenceInfo xmlns:p15="http://schemas.microsoft.com/office/powerpoint/2012/main" userId="49de491cda1d9bf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13" autoAdjust="0"/>
    <p:restoredTop sz="94613" autoAdjust="0"/>
  </p:normalViewPr>
  <p:slideViewPr>
    <p:cSldViewPr snapToGrid="0">
      <p:cViewPr varScale="1">
        <p:scale>
          <a:sx n="71" d="100"/>
          <a:sy n="71" d="100"/>
        </p:scale>
        <p:origin x="66" y="93"/>
      </p:cViewPr>
      <p:guideLst>
        <p:guide orient="horz" pos="2160"/>
        <p:guide pos="3840"/>
      </p:guideLst>
    </p:cSldViewPr>
  </p:slideViewPr>
  <p:outlineViewPr>
    <p:cViewPr>
      <p:scale>
        <a:sx n="33" d="100"/>
        <a:sy n="33" d="100"/>
      </p:scale>
      <p:origin x="0" y="-18228"/>
    </p:cViewPr>
  </p:outlineViewPr>
  <p:notesTextViewPr>
    <p:cViewPr>
      <p:scale>
        <a:sx n="1" d="1"/>
        <a:sy n="1" d="1"/>
      </p:scale>
      <p:origin x="0" y="-465"/>
    </p:cViewPr>
  </p:notesTextViewPr>
  <p:sorterViewPr>
    <p:cViewPr>
      <p:scale>
        <a:sx n="100" d="100"/>
        <a:sy n="100" d="100"/>
      </p:scale>
      <p:origin x="0" y="-9061"/>
    </p:cViewPr>
  </p:sorterViewPr>
  <p:notesViewPr>
    <p:cSldViewPr snapToGrid="0">
      <p:cViewPr varScale="1">
        <p:scale>
          <a:sx n="61" d="100"/>
          <a:sy n="61" d="100"/>
        </p:scale>
        <p:origin x="2889" y="5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diagrams/_rels/data1.xml.rels><?xml version="1.0" encoding="UTF-8" standalone="yes"?>
<Relationships xmlns="http://schemas.openxmlformats.org/package/2006/relationships"><Relationship Id="rId1" Type="http://schemas.openxmlformats.org/officeDocument/2006/relationships/image" Target="../media/image1.jpg"/></Relationships>
</file>

<file path=ppt/diagrams/_rels/data10.xml.rels><?xml version="1.0" encoding="UTF-8" standalone="yes"?>
<Relationships xmlns="http://schemas.openxmlformats.org/package/2006/relationships"><Relationship Id="rId1" Type="http://schemas.openxmlformats.org/officeDocument/2006/relationships/image" Target="../media/image19.png"/></Relationships>
</file>

<file path=ppt/diagrams/_rels/data2.xml.rels><?xml version="1.0" encoding="UTF-8" standalone="yes"?>
<Relationships xmlns="http://schemas.openxmlformats.org/package/2006/relationships"><Relationship Id="rId1" Type="http://schemas.openxmlformats.org/officeDocument/2006/relationships/image" Target="../media/image2.jpg"/></Relationships>
</file>

<file path=ppt/diagrams/_rels/data3.xml.rels><?xml version="1.0" encoding="UTF-8" standalone="yes"?>
<Relationships xmlns="http://schemas.openxmlformats.org/package/2006/relationships"><Relationship Id="rId1" Type="http://schemas.openxmlformats.org/officeDocument/2006/relationships/image" Target="../media/image12.JPG"/></Relationships>
</file>

<file path=ppt/diagrams/_rels/data4.xml.rels><?xml version="1.0" encoding="UTF-8" standalone="yes"?>
<Relationships xmlns="http://schemas.openxmlformats.org/package/2006/relationships"><Relationship Id="rId1" Type="http://schemas.openxmlformats.org/officeDocument/2006/relationships/image" Target="../media/image13.png"/></Relationships>
</file>

<file path=ppt/diagrams/_rels/data5.xml.rels><?xml version="1.0" encoding="UTF-8" standalone="yes"?>
<Relationships xmlns="http://schemas.openxmlformats.org/package/2006/relationships"><Relationship Id="rId1" Type="http://schemas.openxmlformats.org/officeDocument/2006/relationships/image" Target="../media/image14.png"/></Relationships>
</file>

<file path=ppt/diagrams/_rels/data6.xml.rels><?xml version="1.0" encoding="UTF-8" standalone="yes"?>
<Relationships xmlns="http://schemas.openxmlformats.org/package/2006/relationships"><Relationship Id="rId1" Type="http://schemas.openxmlformats.org/officeDocument/2006/relationships/image" Target="../media/image15.png"/></Relationships>
</file>

<file path=ppt/diagrams/_rels/data7.xml.rels><?xml version="1.0" encoding="UTF-8" standalone="yes"?>
<Relationships xmlns="http://schemas.openxmlformats.org/package/2006/relationships"><Relationship Id="rId1" Type="http://schemas.openxmlformats.org/officeDocument/2006/relationships/image" Target="../media/image16.png"/></Relationships>
</file>

<file path=ppt/diagrams/_rels/data8.xml.rels><?xml version="1.0" encoding="UTF-8" standalone="yes"?>
<Relationships xmlns="http://schemas.openxmlformats.org/package/2006/relationships"><Relationship Id="rId1" Type="http://schemas.openxmlformats.org/officeDocument/2006/relationships/image" Target="../media/image17.png"/></Relationships>
</file>

<file path=ppt/diagrams/_rels/data9.xml.rels><?xml version="1.0" encoding="UTF-8" standalone="yes"?>
<Relationships xmlns="http://schemas.openxmlformats.org/package/2006/relationships"><Relationship Id="rId1" Type="http://schemas.openxmlformats.org/officeDocument/2006/relationships/image" Target="../media/image18.png"/></Relationships>
</file>

<file path=ppt/diagrams/_rels/drawing1.xml.rels><?xml version="1.0" encoding="UTF-8" standalone="yes"?>
<Relationships xmlns="http://schemas.openxmlformats.org/package/2006/relationships"><Relationship Id="rId1" Type="http://schemas.openxmlformats.org/officeDocument/2006/relationships/image" Target="../media/image1.jpg"/></Relationships>
</file>

<file path=ppt/diagrams/_rels/drawing10.xml.rels><?xml version="1.0" encoding="UTF-8" standalone="yes"?>
<Relationships xmlns="http://schemas.openxmlformats.org/package/2006/relationships"><Relationship Id="rId1" Type="http://schemas.openxmlformats.org/officeDocument/2006/relationships/image" Target="../media/image19.png"/></Relationships>
</file>

<file path=ppt/diagrams/_rels/drawing2.xml.rels><?xml version="1.0" encoding="UTF-8" standalone="yes"?>
<Relationships xmlns="http://schemas.openxmlformats.org/package/2006/relationships"><Relationship Id="rId1" Type="http://schemas.openxmlformats.org/officeDocument/2006/relationships/image" Target="../media/image2.jpg"/></Relationships>
</file>

<file path=ppt/diagrams/_rels/drawing3.xml.rels><?xml version="1.0" encoding="UTF-8" standalone="yes"?>
<Relationships xmlns="http://schemas.openxmlformats.org/package/2006/relationships"><Relationship Id="rId1" Type="http://schemas.openxmlformats.org/officeDocument/2006/relationships/image" Target="../media/image12.JPG"/></Relationships>
</file>

<file path=ppt/diagrams/_rels/drawing4.xml.rels><?xml version="1.0" encoding="UTF-8" standalone="yes"?>
<Relationships xmlns="http://schemas.openxmlformats.org/package/2006/relationships"><Relationship Id="rId1" Type="http://schemas.openxmlformats.org/officeDocument/2006/relationships/image" Target="../media/image13.png"/></Relationships>
</file>

<file path=ppt/diagrams/_rels/drawing5.xml.rels><?xml version="1.0" encoding="UTF-8" standalone="yes"?>
<Relationships xmlns="http://schemas.openxmlformats.org/package/2006/relationships"><Relationship Id="rId1" Type="http://schemas.openxmlformats.org/officeDocument/2006/relationships/image" Target="../media/image14.png"/></Relationships>
</file>

<file path=ppt/diagrams/_rels/drawing6.xml.rels><?xml version="1.0" encoding="UTF-8" standalone="yes"?>
<Relationships xmlns="http://schemas.openxmlformats.org/package/2006/relationships"><Relationship Id="rId1" Type="http://schemas.openxmlformats.org/officeDocument/2006/relationships/image" Target="../media/image15.png"/></Relationships>
</file>

<file path=ppt/diagrams/_rels/drawing7.xml.rels><?xml version="1.0" encoding="UTF-8" standalone="yes"?>
<Relationships xmlns="http://schemas.openxmlformats.org/package/2006/relationships"><Relationship Id="rId1" Type="http://schemas.openxmlformats.org/officeDocument/2006/relationships/image" Target="../media/image16.png"/></Relationships>
</file>

<file path=ppt/diagrams/_rels/drawing8.xml.rels><?xml version="1.0" encoding="UTF-8" standalone="yes"?>
<Relationships xmlns="http://schemas.openxmlformats.org/package/2006/relationships"><Relationship Id="rId1" Type="http://schemas.openxmlformats.org/officeDocument/2006/relationships/image" Target="../media/image17.png"/></Relationships>
</file>

<file path=ppt/diagrams/_rels/drawing9.xml.rels><?xml version="1.0" encoding="UTF-8" standalone="yes"?>
<Relationships xmlns="http://schemas.openxmlformats.org/package/2006/relationships"><Relationship Id="rId1" Type="http://schemas.openxmlformats.org/officeDocument/2006/relationships/image" Target="../media/image18.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A6DCE39-6A01-4B52-83A3-1B681A82CECA}" type="doc">
      <dgm:prSet loTypeId="urn:microsoft.com/office/officeart/2005/8/layout/pList1" loCatId="list" qsTypeId="urn:microsoft.com/office/officeart/2005/8/quickstyle/simple1" qsCatId="simple" csTypeId="urn:microsoft.com/office/officeart/2005/8/colors/accent1_2" csCatId="accent1" phldr="1"/>
      <dgm:spPr/>
    </dgm:pt>
    <dgm:pt modelId="{A0950591-5278-4A5B-A4F8-2DE4D9FB1B65}">
      <dgm:prSet phldrT="[Text]" custT="1"/>
      <dgm:spPr/>
      <dgm:t>
        <a:bodyPr/>
        <a:lstStyle/>
        <a:p>
          <a:r>
            <a:rPr lang="en-US" sz="2000" dirty="0" smtClean="0"/>
            <a:t>Soil Moisture and Ocean Salinity (SMOS) satellite</a:t>
          </a:r>
        </a:p>
        <a:p>
          <a:r>
            <a:rPr lang="en-US" sz="1200" dirty="0" smtClean="0"/>
            <a:t>Image courtesy of ESA</a:t>
          </a:r>
          <a:endParaRPr lang="en-US" sz="1200" dirty="0"/>
        </a:p>
      </dgm:t>
    </dgm:pt>
    <dgm:pt modelId="{7F1910C6-B005-47F8-8D47-894D6E1A913A}" type="parTrans" cxnId="{517F6AC1-A76F-4AD2-A4A5-0DFBBBF0D0C7}">
      <dgm:prSet/>
      <dgm:spPr/>
      <dgm:t>
        <a:bodyPr/>
        <a:lstStyle/>
        <a:p>
          <a:endParaRPr lang="en-US"/>
        </a:p>
      </dgm:t>
    </dgm:pt>
    <dgm:pt modelId="{9F7F4187-98F9-4B90-BE94-E181F540A93E}" type="sibTrans" cxnId="{517F6AC1-A76F-4AD2-A4A5-0DFBBBF0D0C7}">
      <dgm:prSet/>
      <dgm:spPr/>
      <dgm:t>
        <a:bodyPr/>
        <a:lstStyle/>
        <a:p>
          <a:endParaRPr lang="en-US"/>
        </a:p>
      </dgm:t>
    </dgm:pt>
    <dgm:pt modelId="{6D04C756-0D59-43DE-BFBD-C230C62D5E71}" type="pres">
      <dgm:prSet presAssocID="{5A6DCE39-6A01-4B52-83A3-1B681A82CECA}" presName="Name0" presStyleCnt="0">
        <dgm:presLayoutVars>
          <dgm:dir/>
          <dgm:resizeHandles val="exact"/>
        </dgm:presLayoutVars>
      </dgm:prSet>
      <dgm:spPr/>
    </dgm:pt>
    <dgm:pt modelId="{0C2F8952-97B4-4F8E-ADFF-5C1AC3FAB2C4}" type="pres">
      <dgm:prSet presAssocID="{A0950591-5278-4A5B-A4F8-2DE4D9FB1B65}" presName="compNode" presStyleCnt="0"/>
      <dgm:spPr/>
    </dgm:pt>
    <dgm:pt modelId="{CD555A0C-160B-4345-8CEF-5150659D36EC}" type="pres">
      <dgm:prSet presAssocID="{A0950591-5278-4A5B-A4F8-2DE4D9FB1B65}" presName="pictRect" presStyleLbl="node1" presStyleIdx="0" presStyleCnt="1"/>
      <dgm:spPr>
        <a:blipFill>
          <a:blip xmlns:r="http://schemas.openxmlformats.org/officeDocument/2006/relationships" r:embed="rId1">
            <a:extLst>
              <a:ext uri="{28A0092B-C50C-407E-A947-70E740481C1C}">
                <a14:useLocalDpi xmlns:a14="http://schemas.microsoft.com/office/drawing/2010/main" val="0"/>
              </a:ext>
            </a:extLst>
          </a:blip>
          <a:srcRect/>
          <a:stretch>
            <a:fillRect l="-9000" r="-9000"/>
          </a:stretch>
        </a:blipFill>
      </dgm:spPr>
    </dgm:pt>
    <dgm:pt modelId="{D5C92EBD-1F54-4496-BE49-F9F554BDABC3}" type="pres">
      <dgm:prSet presAssocID="{A0950591-5278-4A5B-A4F8-2DE4D9FB1B65}" presName="textRect" presStyleLbl="revTx" presStyleIdx="0" presStyleCnt="1">
        <dgm:presLayoutVars>
          <dgm:bulletEnabled val="1"/>
        </dgm:presLayoutVars>
      </dgm:prSet>
      <dgm:spPr/>
      <dgm:t>
        <a:bodyPr/>
        <a:lstStyle/>
        <a:p>
          <a:endParaRPr lang="en-US"/>
        </a:p>
      </dgm:t>
    </dgm:pt>
  </dgm:ptLst>
  <dgm:cxnLst>
    <dgm:cxn modelId="{517F6AC1-A76F-4AD2-A4A5-0DFBBBF0D0C7}" srcId="{5A6DCE39-6A01-4B52-83A3-1B681A82CECA}" destId="{A0950591-5278-4A5B-A4F8-2DE4D9FB1B65}" srcOrd="0" destOrd="0" parTransId="{7F1910C6-B005-47F8-8D47-894D6E1A913A}" sibTransId="{9F7F4187-98F9-4B90-BE94-E181F540A93E}"/>
    <dgm:cxn modelId="{4E3D55E4-8BF6-4928-BB88-461946BA256D}" type="presOf" srcId="{A0950591-5278-4A5B-A4F8-2DE4D9FB1B65}" destId="{D5C92EBD-1F54-4496-BE49-F9F554BDABC3}" srcOrd="0" destOrd="0" presId="urn:microsoft.com/office/officeart/2005/8/layout/pList1"/>
    <dgm:cxn modelId="{86D9B28C-A547-4A17-A0F7-191266E47501}" type="presOf" srcId="{5A6DCE39-6A01-4B52-83A3-1B681A82CECA}" destId="{6D04C756-0D59-43DE-BFBD-C230C62D5E71}" srcOrd="0" destOrd="0" presId="urn:microsoft.com/office/officeart/2005/8/layout/pList1"/>
    <dgm:cxn modelId="{69288ED9-3111-47D3-A262-36D6A7EDEDB6}" type="presParOf" srcId="{6D04C756-0D59-43DE-BFBD-C230C62D5E71}" destId="{0C2F8952-97B4-4F8E-ADFF-5C1AC3FAB2C4}" srcOrd="0" destOrd="0" presId="urn:microsoft.com/office/officeart/2005/8/layout/pList1"/>
    <dgm:cxn modelId="{3841C82E-4498-414F-919D-069398484A51}" type="presParOf" srcId="{0C2F8952-97B4-4F8E-ADFF-5C1AC3FAB2C4}" destId="{CD555A0C-160B-4345-8CEF-5150659D36EC}" srcOrd="0" destOrd="0" presId="urn:microsoft.com/office/officeart/2005/8/layout/pList1"/>
    <dgm:cxn modelId="{962CFD03-867B-49C1-82A1-6D10406B09BF}" type="presParOf" srcId="{0C2F8952-97B4-4F8E-ADFF-5C1AC3FAB2C4}" destId="{D5C92EBD-1F54-4496-BE49-F9F554BDABC3}"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948182D4-5B5C-4AC0-8F3F-EBD6ADE785C8}" type="doc">
      <dgm:prSet loTypeId="urn:microsoft.com/office/officeart/2005/8/layout/pList1" loCatId="list" qsTypeId="urn:microsoft.com/office/officeart/2005/8/quickstyle/simple1" qsCatId="simple" csTypeId="urn:microsoft.com/office/officeart/2005/8/colors/accent1_2" csCatId="accent1" phldr="1"/>
      <dgm:spPr/>
    </dgm:pt>
    <dgm:pt modelId="{6D62DD5B-921E-4B17-A32C-DB3743FE6C39}">
      <dgm:prSet phldrT="[Text]"/>
      <dgm:spPr/>
      <dgm:t>
        <a:bodyPr/>
        <a:lstStyle/>
        <a:p>
          <a:r>
            <a:rPr lang="en-US" dirty="0" smtClean="0"/>
            <a:t>The data needs to be re-calibrated since we have lost some bandwidth to the filter</a:t>
          </a:r>
          <a:endParaRPr lang="en-US" dirty="0"/>
        </a:p>
      </dgm:t>
    </dgm:pt>
    <dgm:pt modelId="{34500AAD-1E6D-4F9A-B108-726834C792AE}" type="parTrans" cxnId="{0C16B723-0C03-499B-8D49-49D862BBD1BA}">
      <dgm:prSet/>
      <dgm:spPr/>
      <dgm:t>
        <a:bodyPr/>
        <a:lstStyle/>
        <a:p>
          <a:endParaRPr lang="en-US"/>
        </a:p>
      </dgm:t>
    </dgm:pt>
    <dgm:pt modelId="{10DED6C9-7D16-45A4-9DB6-C8991348BBC4}" type="sibTrans" cxnId="{0C16B723-0C03-499B-8D49-49D862BBD1BA}">
      <dgm:prSet/>
      <dgm:spPr/>
      <dgm:t>
        <a:bodyPr/>
        <a:lstStyle/>
        <a:p>
          <a:endParaRPr lang="en-US"/>
        </a:p>
      </dgm:t>
    </dgm:pt>
    <dgm:pt modelId="{AA0E4232-1783-4E70-8C14-696FB4569D4E}" type="pres">
      <dgm:prSet presAssocID="{948182D4-5B5C-4AC0-8F3F-EBD6ADE785C8}" presName="Name0" presStyleCnt="0">
        <dgm:presLayoutVars>
          <dgm:dir/>
          <dgm:resizeHandles val="exact"/>
        </dgm:presLayoutVars>
      </dgm:prSet>
      <dgm:spPr/>
    </dgm:pt>
    <dgm:pt modelId="{8C32E260-1A99-4623-87BD-4D9E4346DF7D}" type="pres">
      <dgm:prSet presAssocID="{6D62DD5B-921E-4B17-A32C-DB3743FE6C39}" presName="compNode" presStyleCnt="0"/>
      <dgm:spPr/>
    </dgm:pt>
    <dgm:pt modelId="{8EAE3B9C-7416-4607-9BF1-2B90B120BD5D}" type="pres">
      <dgm:prSet presAssocID="{6D62DD5B-921E-4B17-A32C-DB3743FE6C39}" presName="pictRect" presStyleLbl="node1" presStyleIdx="0" presStyleCnt="1"/>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pt>
    <dgm:pt modelId="{26838BDC-59A5-4BC1-9081-15049C0C3109}" type="pres">
      <dgm:prSet presAssocID="{6D62DD5B-921E-4B17-A32C-DB3743FE6C39}" presName="textRect" presStyleLbl="revTx" presStyleIdx="0" presStyleCnt="1">
        <dgm:presLayoutVars>
          <dgm:bulletEnabled val="1"/>
        </dgm:presLayoutVars>
      </dgm:prSet>
      <dgm:spPr/>
    </dgm:pt>
  </dgm:ptLst>
  <dgm:cxnLst>
    <dgm:cxn modelId="{0C16B723-0C03-499B-8D49-49D862BBD1BA}" srcId="{948182D4-5B5C-4AC0-8F3F-EBD6ADE785C8}" destId="{6D62DD5B-921E-4B17-A32C-DB3743FE6C39}" srcOrd="0" destOrd="0" parTransId="{34500AAD-1E6D-4F9A-B108-726834C792AE}" sibTransId="{10DED6C9-7D16-45A4-9DB6-C8991348BBC4}"/>
    <dgm:cxn modelId="{5FE804C7-A4F2-4B4D-8592-7BB0C05E4E0D}" type="presOf" srcId="{6D62DD5B-921E-4B17-A32C-DB3743FE6C39}" destId="{26838BDC-59A5-4BC1-9081-15049C0C3109}" srcOrd="0" destOrd="0" presId="urn:microsoft.com/office/officeart/2005/8/layout/pList1"/>
    <dgm:cxn modelId="{8A7898F4-F563-4A90-89B8-ABEF328C31BE}" type="presOf" srcId="{948182D4-5B5C-4AC0-8F3F-EBD6ADE785C8}" destId="{AA0E4232-1783-4E70-8C14-696FB4569D4E}" srcOrd="0" destOrd="0" presId="urn:microsoft.com/office/officeart/2005/8/layout/pList1"/>
    <dgm:cxn modelId="{0ACBC2A7-AE08-409C-A949-AEE5E1F77F04}" type="presParOf" srcId="{AA0E4232-1783-4E70-8C14-696FB4569D4E}" destId="{8C32E260-1A99-4623-87BD-4D9E4346DF7D}" srcOrd="0" destOrd="0" presId="urn:microsoft.com/office/officeart/2005/8/layout/pList1"/>
    <dgm:cxn modelId="{B497CE1A-E2A5-4189-8847-C295E7F82E68}" type="presParOf" srcId="{8C32E260-1A99-4623-87BD-4D9E4346DF7D}" destId="{8EAE3B9C-7416-4607-9BF1-2B90B120BD5D}" srcOrd="0" destOrd="0" presId="urn:microsoft.com/office/officeart/2005/8/layout/pList1"/>
    <dgm:cxn modelId="{6634C2A1-4322-4D91-B015-64F51671F894}" type="presParOf" srcId="{8C32E260-1A99-4623-87BD-4D9E4346DF7D}" destId="{26838BDC-59A5-4BC1-9081-15049C0C3109}" srcOrd="1" destOrd="0" presId="urn:microsoft.com/office/officeart/2005/8/layout/pList1"/>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79609DE-84A7-4B1A-993C-7724B3EA57E7}" type="doc">
      <dgm:prSet loTypeId="urn:microsoft.com/office/officeart/2005/8/layout/pList1" loCatId="list" qsTypeId="urn:microsoft.com/office/officeart/2005/8/quickstyle/simple1" qsCatId="simple" csTypeId="urn:microsoft.com/office/officeart/2005/8/colors/accent1_2" csCatId="accent1" phldr="1"/>
      <dgm:spPr/>
    </dgm:pt>
    <dgm:pt modelId="{705AF0C9-C8DE-4A87-94D5-018EF6A5BB83}">
      <dgm:prSet phldrT="[Text]" custT="1"/>
      <dgm:spPr/>
      <dgm:t>
        <a:bodyPr/>
        <a:lstStyle/>
        <a:p>
          <a:r>
            <a:rPr lang="en-US" sz="2200" b="0" i="0" dirty="0" smtClean="0"/>
            <a:t>NRAO VLA</a:t>
          </a:r>
        </a:p>
        <a:p>
          <a:r>
            <a:rPr lang="en-US" sz="1200" b="0" i="0" dirty="0" smtClean="0"/>
            <a:t>Image courtesy of NRAO/AUI</a:t>
          </a:r>
          <a:endParaRPr lang="en-US" sz="1200" dirty="0"/>
        </a:p>
      </dgm:t>
    </dgm:pt>
    <dgm:pt modelId="{B4302B95-687F-4A40-87DA-C0744B4FBAC7}" type="parTrans" cxnId="{270D5D7F-C001-444F-9AD6-BD86C85A6FE9}">
      <dgm:prSet/>
      <dgm:spPr/>
      <dgm:t>
        <a:bodyPr/>
        <a:lstStyle/>
        <a:p>
          <a:endParaRPr lang="en-US"/>
        </a:p>
      </dgm:t>
    </dgm:pt>
    <dgm:pt modelId="{2668F6F0-FB15-4D3D-A9C1-3E88A99FD47E}" type="sibTrans" cxnId="{270D5D7F-C001-444F-9AD6-BD86C85A6FE9}">
      <dgm:prSet/>
      <dgm:spPr/>
      <dgm:t>
        <a:bodyPr/>
        <a:lstStyle/>
        <a:p>
          <a:endParaRPr lang="en-US"/>
        </a:p>
      </dgm:t>
    </dgm:pt>
    <dgm:pt modelId="{900A4B13-B505-43EF-A149-B6AFA8054BDA}" type="pres">
      <dgm:prSet presAssocID="{779609DE-84A7-4B1A-993C-7724B3EA57E7}" presName="Name0" presStyleCnt="0">
        <dgm:presLayoutVars>
          <dgm:dir/>
          <dgm:resizeHandles val="exact"/>
        </dgm:presLayoutVars>
      </dgm:prSet>
      <dgm:spPr/>
    </dgm:pt>
    <dgm:pt modelId="{8DCAA3E0-D85C-4A52-99C8-FAB52CF4B4CD}" type="pres">
      <dgm:prSet presAssocID="{705AF0C9-C8DE-4A87-94D5-018EF6A5BB83}" presName="compNode" presStyleCnt="0"/>
      <dgm:spPr/>
    </dgm:pt>
    <dgm:pt modelId="{FF75B548-8F97-4EE2-A10D-DD36ADD748C0}" type="pres">
      <dgm:prSet presAssocID="{705AF0C9-C8DE-4A87-94D5-018EF6A5BB83}" presName="pictRect" presStyleLbl="node1" presStyleIdx="0" presStyleCnt="1"/>
      <dgm:spPr>
        <a:blipFill>
          <a:blip xmlns:r="http://schemas.openxmlformats.org/officeDocument/2006/relationships" r:embed="rId1">
            <a:extLst>
              <a:ext uri="{28A0092B-C50C-407E-A947-70E740481C1C}">
                <a14:useLocalDpi xmlns:a14="http://schemas.microsoft.com/office/drawing/2010/main" val="0"/>
              </a:ext>
            </a:extLst>
          </a:blip>
          <a:srcRect/>
          <a:stretch>
            <a:fillRect l="-2000" r="-2000"/>
          </a:stretch>
        </a:blipFill>
      </dgm:spPr>
    </dgm:pt>
    <dgm:pt modelId="{B0CE382E-3784-4145-91EF-B91AF412F221}" type="pres">
      <dgm:prSet presAssocID="{705AF0C9-C8DE-4A87-94D5-018EF6A5BB83}" presName="textRect" presStyleLbl="revTx" presStyleIdx="0" presStyleCnt="1">
        <dgm:presLayoutVars>
          <dgm:bulletEnabled val="1"/>
        </dgm:presLayoutVars>
      </dgm:prSet>
      <dgm:spPr/>
      <dgm:t>
        <a:bodyPr/>
        <a:lstStyle/>
        <a:p>
          <a:endParaRPr lang="en-US"/>
        </a:p>
      </dgm:t>
    </dgm:pt>
  </dgm:ptLst>
  <dgm:cxnLst>
    <dgm:cxn modelId="{AB226707-5B8A-4A77-963D-99828D0A83EC}" type="presOf" srcId="{705AF0C9-C8DE-4A87-94D5-018EF6A5BB83}" destId="{B0CE382E-3784-4145-91EF-B91AF412F221}" srcOrd="0" destOrd="0" presId="urn:microsoft.com/office/officeart/2005/8/layout/pList1"/>
    <dgm:cxn modelId="{AADF0B60-8509-4D45-93A2-5D752EF8299B}" type="presOf" srcId="{779609DE-84A7-4B1A-993C-7724B3EA57E7}" destId="{900A4B13-B505-43EF-A149-B6AFA8054BDA}" srcOrd="0" destOrd="0" presId="urn:microsoft.com/office/officeart/2005/8/layout/pList1"/>
    <dgm:cxn modelId="{270D5D7F-C001-444F-9AD6-BD86C85A6FE9}" srcId="{779609DE-84A7-4B1A-993C-7724B3EA57E7}" destId="{705AF0C9-C8DE-4A87-94D5-018EF6A5BB83}" srcOrd="0" destOrd="0" parTransId="{B4302B95-687F-4A40-87DA-C0744B4FBAC7}" sibTransId="{2668F6F0-FB15-4D3D-A9C1-3E88A99FD47E}"/>
    <dgm:cxn modelId="{0D20A586-785A-42CE-AEAB-0A1DBF033E45}" type="presParOf" srcId="{900A4B13-B505-43EF-A149-B6AFA8054BDA}" destId="{8DCAA3E0-D85C-4A52-99C8-FAB52CF4B4CD}" srcOrd="0" destOrd="0" presId="urn:microsoft.com/office/officeart/2005/8/layout/pList1"/>
    <dgm:cxn modelId="{5D3A326E-3ADB-43CD-AE8F-24C20DABA3B2}" type="presParOf" srcId="{8DCAA3E0-D85C-4A52-99C8-FAB52CF4B4CD}" destId="{FF75B548-8F97-4EE2-A10D-DD36ADD748C0}" srcOrd="0" destOrd="0" presId="urn:microsoft.com/office/officeart/2005/8/layout/pList1"/>
    <dgm:cxn modelId="{14998FCE-2F79-4601-A426-D901D87DCB04}" type="presParOf" srcId="{8DCAA3E0-D85C-4A52-99C8-FAB52CF4B4CD}" destId="{B0CE382E-3784-4145-91EF-B91AF412F221}" srcOrd="1" destOrd="0" presId="urn:microsoft.com/office/officeart/2005/8/layout/pList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3B4B3CF-BC31-42AC-914A-C16A79B05006}" type="doc">
      <dgm:prSet loTypeId="urn:microsoft.com/office/officeart/2005/8/layout/pList1" loCatId="list" qsTypeId="urn:microsoft.com/office/officeart/2005/8/quickstyle/simple1" qsCatId="simple" csTypeId="urn:microsoft.com/office/officeart/2005/8/colors/accent1_2" csCatId="accent1" phldr="1"/>
      <dgm:spPr/>
    </dgm:pt>
    <dgm:pt modelId="{5481334E-F5A6-43A1-94D2-32291A528016}">
      <dgm:prSet phldrT="[Text]"/>
      <dgm:spPr/>
      <dgm:t>
        <a:bodyPr/>
        <a:lstStyle/>
        <a:p>
          <a:r>
            <a:rPr lang="en-US" dirty="0" smtClean="0"/>
            <a:t>A radiometer is deployed in a field to take soil moisture readings</a:t>
          </a:r>
          <a:endParaRPr lang="en-US" dirty="0"/>
        </a:p>
      </dgm:t>
    </dgm:pt>
    <dgm:pt modelId="{8863B104-537A-443B-9BFC-4934F1719913}" type="parTrans" cxnId="{3D767594-7ABB-4924-80F3-14FBAB9DB481}">
      <dgm:prSet/>
      <dgm:spPr/>
      <dgm:t>
        <a:bodyPr/>
        <a:lstStyle/>
        <a:p>
          <a:endParaRPr lang="en-US"/>
        </a:p>
      </dgm:t>
    </dgm:pt>
    <dgm:pt modelId="{0570E9C2-38A0-419B-A6B9-0F222C14F117}" type="sibTrans" cxnId="{3D767594-7ABB-4924-80F3-14FBAB9DB481}">
      <dgm:prSet/>
      <dgm:spPr/>
      <dgm:t>
        <a:bodyPr/>
        <a:lstStyle/>
        <a:p>
          <a:endParaRPr lang="en-US"/>
        </a:p>
      </dgm:t>
    </dgm:pt>
    <dgm:pt modelId="{BB58CDE3-197F-46BB-A387-7632D3231BD3}" type="pres">
      <dgm:prSet presAssocID="{A3B4B3CF-BC31-42AC-914A-C16A79B05006}" presName="Name0" presStyleCnt="0">
        <dgm:presLayoutVars>
          <dgm:dir/>
          <dgm:resizeHandles val="exact"/>
        </dgm:presLayoutVars>
      </dgm:prSet>
      <dgm:spPr/>
    </dgm:pt>
    <dgm:pt modelId="{BDD79A32-C51F-4AC7-AD93-B748FBB13FF8}" type="pres">
      <dgm:prSet presAssocID="{5481334E-F5A6-43A1-94D2-32291A528016}" presName="compNode" presStyleCnt="0"/>
      <dgm:spPr/>
    </dgm:pt>
    <dgm:pt modelId="{255346F5-5EDE-4FD0-AC9C-98CD741B9BAA}" type="pres">
      <dgm:prSet presAssocID="{5481334E-F5A6-43A1-94D2-32291A528016}" presName="pictRect" presStyleLbl="node1" presStyleIdx="0" presStyleCnt="1" custLinFactNeighborX="36243" custLinFactNeighborY="-434"/>
      <dgm:spPr>
        <a:blipFill>
          <a:blip xmlns:r="http://schemas.openxmlformats.org/officeDocument/2006/relationships" r:embed="rId1">
            <a:extLst>
              <a:ext uri="{28A0092B-C50C-407E-A947-70E740481C1C}">
                <a14:useLocalDpi xmlns:a14="http://schemas.microsoft.com/office/drawing/2010/main" val="0"/>
              </a:ext>
            </a:extLst>
          </a:blip>
          <a:srcRect/>
          <a:stretch>
            <a:fillRect t="-47000" b="-47000"/>
          </a:stretch>
        </a:blipFill>
      </dgm:spPr>
    </dgm:pt>
    <dgm:pt modelId="{B2967006-B073-48BA-871C-0385F6423AA3}" type="pres">
      <dgm:prSet presAssocID="{5481334E-F5A6-43A1-94D2-32291A528016}" presName="textRect" presStyleLbl="revTx" presStyleIdx="0" presStyleCnt="1">
        <dgm:presLayoutVars>
          <dgm:bulletEnabled val="1"/>
        </dgm:presLayoutVars>
      </dgm:prSet>
      <dgm:spPr/>
      <dgm:t>
        <a:bodyPr/>
        <a:lstStyle/>
        <a:p>
          <a:endParaRPr lang="en-US"/>
        </a:p>
      </dgm:t>
    </dgm:pt>
  </dgm:ptLst>
  <dgm:cxnLst>
    <dgm:cxn modelId="{3D767594-7ABB-4924-80F3-14FBAB9DB481}" srcId="{A3B4B3CF-BC31-42AC-914A-C16A79B05006}" destId="{5481334E-F5A6-43A1-94D2-32291A528016}" srcOrd="0" destOrd="0" parTransId="{8863B104-537A-443B-9BFC-4934F1719913}" sibTransId="{0570E9C2-38A0-419B-A6B9-0F222C14F117}"/>
    <dgm:cxn modelId="{222BC281-8997-4D82-A305-BB6A763FBA93}" type="presOf" srcId="{A3B4B3CF-BC31-42AC-914A-C16A79B05006}" destId="{BB58CDE3-197F-46BB-A387-7632D3231BD3}" srcOrd="0" destOrd="0" presId="urn:microsoft.com/office/officeart/2005/8/layout/pList1"/>
    <dgm:cxn modelId="{817A6D7E-7B89-41C0-9751-CD1B1FD969FB}" type="presOf" srcId="{5481334E-F5A6-43A1-94D2-32291A528016}" destId="{B2967006-B073-48BA-871C-0385F6423AA3}" srcOrd="0" destOrd="0" presId="urn:microsoft.com/office/officeart/2005/8/layout/pList1"/>
    <dgm:cxn modelId="{C1E9AD17-73AE-4873-B6E8-BB1579F81B04}" type="presParOf" srcId="{BB58CDE3-197F-46BB-A387-7632D3231BD3}" destId="{BDD79A32-C51F-4AC7-AD93-B748FBB13FF8}" srcOrd="0" destOrd="0" presId="urn:microsoft.com/office/officeart/2005/8/layout/pList1"/>
    <dgm:cxn modelId="{9D3F015F-3EC5-49EA-8055-ADC0A5F5BB8F}" type="presParOf" srcId="{BDD79A32-C51F-4AC7-AD93-B748FBB13FF8}" destId="{255346F5-5EDE-4FD0-AC9C-98CD741B9BAA}" srcOrd="0" destOrd="0" presId="urn:microsoft.com/office/officeart/2005/8/layout/pList1"/>
    <dgm:cxn modelId="{05A9D9F9-EF41-4CFF-90EB-04E00585F7C0}" type="presParOf" srcId="{BDD79A32-C51F-4AC7-AD93-B748FBB13FF8}" destId="{B2967006-B073-48BA-871C-0385F6423AA3}" srcOrd="1" destOrd="0" presId="urn:microsoft.com/office/officeart/2005/8/layout/p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AEDEC31-7A79-47F0-9B60-5B06531AE6C9}" type="doc">
      <dgm:prSet loTypeId="urn:microsoft.com/office/officeart/2005/8/layout/pList1" loCatId="list" qsTypeId="urn:microsoft.com/office/officeart/2005/8/quickstyle/simple1" qsCatId="simple" csTypeId="urn:microsoft.com/office/officeart/2005/8/colors/accent1_2" csCatId="accent1" phldr="1"/>
      <dgm:spPr/>
    </dgm:pt>
    <dgm:pt modelId="{D0770847-09DE-4033-9ED3-430F2BD5446D}">
      <dgm:prSet phldrT="[Text]"/>
      <dgm:spPr/>
      <dgm:t>
        <a:bodyPr/>
        <a:lstStyle/>
        <a:p>
          <a:r>
            <a:rPr lang="en-US" dirty="0" smtClean="0"/>
            <a:t>Data is recorded with the SDR-based radiometer.  Both total power and the I and Q data is saved</a:t>
          </a:r>
          <a:endParaRPr lang="en-US" dirty="0"/>
        </a:p>
      </dgm:t>
    </dgm:pt>
    <dgm:pt modelId="{E1E3262F-8615-4CD0-B5AC-659DEB7AFC78}" type="parTrans" cxnId="{0B21A4C9-DA8A-4373-9797-467F484FB002}">
      <dgm:prSet/>
      <dgm:spPr/>
      <dgm:t>
        <a:bodyPr/>
        <a:lstStyle/>
        <a:p>
          <a:endParaRPr lang="en-US"/>
        </a:p>
      </dgm:t>
    </dgm:pt>
    <dgm:pt modelId="{8C6EFD66-29EE-4F67-B4CB-62B618F1901C}" type="sibTrans" cxnId="{0B21A4C9-DA8A-4373-9797-467F484FB002}">
      <dgm:prSet/>
      <dgm:spPr/>
      <dgm:t>
        <a:bodyPr/>
        <a:lstStyle/>
        <a:p>
          <a:endParaRPr lang="en-US"/>
        </a:p>
      </dgm:t>
    </dgm:pt>
    <dgm:pt modelId="{B7AB165E-C344-4931-B4BB-D8C4486F9096}" type="pres">
      <dgm:prSet presAssocID="{1AEDEC31-7A79-47F0-9B60-5B06531AE6C9}" presName="Name0" presStyleCnt="0">
        <dgm:presLayoutVars>
          <dgm:dir/>
          <dgm:resizeHandles val="exact"/>
        </dgm:presLayoutVars>
      </dgm:prSet>
      <dgm:spPr/>
    </dgm:pt>
    <dgm:pt modelId="{A87D56F8-D3FE-42A9-AD2A-8F04C90719F4}" type="pres">
      <dgm:prSet presAssocID="{D0770847-09DE-4033-9ED3-430F2BD5446D}" presName="compNode" presStyleCnt="0"/>
      <dgm:spPr/>
    </dgm:pt>
    <dgm:pt modelId="{81089346-CBB0-4456-B287-DAD9ABB58327}" type="pres">
      <dgm:prSet presAssocID="{D0770847-09DE-4033-9ED3-430F2BD5446D}" presName="pictRect" presStyleLbl="node1" presStyleIdx="0" presStyleCnt="1"/>
      <dgm:spPr>
        <a:blipFill>
          <a:blip xmlns:r="http://schemas.openxmlformats.org/officeDocument/2006/relationships" r:embed="rId1">
            <a:extLst>
              <a:ext uri="{28A0092B-C50C-407E-A947-70E740481C1C}">
                <a14:useLocalDpi xmlns:a14="http://schemas.microsoft.com/office/drawing/2010/main" val="0"/>
              </a:ext>
            </a:extLst>
          </a:blip>
          <a:srcRect/>
          <a:stretch>
            <a:fillRect l="-24000" r="-24000"/>
          </a:stretch>
        </a:blipFill>
      </dgm:spPr>
    </dgm:pt>
    <dgm:pt modelId="{6DD00B24-3873-4C67-93FC-A5D30A4CED9A}" type="pres">
      <dgm:prSet presAssocID="{D0770847-09DE-4033-9ED3-430F2BD5446D}" presName="textRect" presStyleLbl="revTx" presStyleIdx="0" presStyleCnt="1">
        <dgm:presLayoutVars>
          <dgm:bulletEnabled val="1"/>
        </dgm:presLayoutVars>
      </dgm:prSet>
      <dgm:spPr/>
      <dgm:t>
        <a:bodyPr/>
        <a:lstStyle/>
        <a:p>
          <a:endParaRPr lang="en-US"/>
        </a:p>
      </dgm:t>
    </dgm:pt>
  </dgm:ptLst>
  <dgm:cxnLst>
    <dgm:cxn modelId="{655DF444-0B76-408D-85E6-295BA57B6D68}" type="presOf" srcId="{1AEDEC31-7A79-47F0-9B60-5B06531AE6C9}" destId="{B7AB165E-C344-4931-B4BB-D8C4486F9096}" srcOrd="0" destOrd="0" presId="urn:microsoft.com/office/officeart/2005/8/layout/pList1"/>
    <dgm:cxn modelId="{0B21A4C9-DA8A-4373-9797-467F484FB002}" srcId="{1AEDEC31-7A79-47F0-9B60-5B06531AE6C9}" destId="{D0770847-09DE-4033-9ED3-430F2BD5446D}" srcOrd="0" destOrd="0" parTransId="{E1E3262F-8615-4CD0-B5AC-659DEB7AFC78}" sibTransId="{8C6EFD66-29EE-4F67-B4CB-62B618F1901C}"/>
    <dgm:cxn modelId="{87029D1B-CB0E-46CC-8011-75D1D4FC9FAC}" type="presOf" srcId="{D0770847-09DE-4033-9ED3-430F2BD5446D}" destId="{6DD00B24-3873-4C67-93FC-A5D30A4CED9A}" srcOrd="0" destOrd="0" presId="urn:microsoft.com/office/officeart/2005/8/layout/pList1"/>
    <dgm:cxn modelId="{AB63C0F7-54F3-4C30-9690-C09BBAAECADB}" type="presParOf" srcId="{B7AB165E-C344-4931-B4BB-D8C4486F9096}" destId="{A87D56F8-D3FE-42A9-AD2A-8F04C90719F4}" srcOrd="0" destOrd="0" presId="urn:microsoft.com/office/officeart/2005/8/layout/pList1"/>
    <dgm:cxn modelId="{C8F6EF5E-89B5-42E0-B438-708D99CDCA4F}" type="presParOf" srcId="{A87D56F8-D3FE-42A9-AD2A-8F04C90719F4}" destId="{81089346-CBB0-4456-B287-DAD9ABB58327}" srcOrd="0" destOrd="0" presId="urn:microsoft.com/office/officeart/2005/8/layout/pList1"/>
    <dgm:cxn modelId="{3FB33872-E3B7-4F89-BD8E-C335BEBD8641}" type="presParOf" srcId="{A87D56F8-D3FE-42A9-AD2A-8F04C90719F4}" destId="{6DD00B24-3873-4C67-93FC-A5D30A4CED9A}" srcOrd="1" destOrd="0" presId="urn:microsoft.com/office/officeart/2005/8/layout/pList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F280E5F-9C45-4D30-BE90-7D4351E0CE2F}" type="doc">
      <dgm:prSet loTypeId="urn:microsoft.com/office/officeart/2005/8/layout/pList1" loCatId="list" qsTypeId="urn:microsoft.com/office/officeart/2005/8/quickstyle/simple1" qsCatId="simple" csTypeId="urn:microsoft.com/office/officeart/2005/8/colors/accent1_2" csCatId="accent1" phldr="1"/>
      <dgm:spPr/>
    </dgm:pt>
    <dgm:pt modelId="{794B0440-FEE8-4DF6-BE4A-420F826BC54B}">
      <dgm:prSet phldrT="[Text]"/>
      <dgm:spPr/>
      <dgm:t>
        <a:bodyPr/>
        <a:lstStyle/>
        <a:p>
          <a:r>
            <a:rPr lang="en-US" dirty="0" smtClean="0"/>
            <a:t>After the experiment, the data is examined.  The data is inconsistent and indicates a problem.  Further analysis is needed</a:t>
          </a:r>
          <a:endParaRPr lang="en-US" dirty="0"/>
        </a:p>
      </dgm:t>
    </dgm:pt>
    <dgm:pt modelId="{2F6C801B-8711-494B-ACF8-ADA595E66AB3}" type="parTrans" cxnId="{A744C16D-AE75-492A-AF71-7C1BDFA18CFC}">
      <dgm:prSet/>
      <dgm:spPr/>
      <dgm:t>
        <a:bodyPr/>
        <a:lstStyle/>
        <a:p>
          <a:endParaRPr lang="en-US"/>
        </a:p>
      </dgm:t>
    </dgm:pt>
    <dgm:pt modelId="{8B76ECB6-6133-4F29-AF31-D5409D212CC5}" type="sibTrans" cxnId="{A744C16D-AE75-492A-AF71-7C1BDFA18CFC}">
      <dgm:prSet/>
      <dgm:spPr/>
      <dgm:t>
        <a:bodyPr/>
        <a:lstStyle/>
        <a:p>
          <a:endParaRPr lang="en-US"/>
        </a:p>
      </dgm:t>
    </dgm:pt>
    <dgm:pt modelId="{3480C080-97F2-4B34-A397-ED2F44F19C0D}" type="pres">
      <dgm:prSet presAssocID="{AF280E5F-9C45-4D30-BE90-7D4351E0CE2F}" presName="Name0" presStyleCnt="0">
        <dgm:presLayoutVars>
          <dgm:dir/>
          <dgm:resizeHandles val="exact"/>
        </dgm:presLayoutVars>
      </dgm:prSet>
      <dgm:spPr/>
    </dgm:pt>
    <dgm:pt modelId="{BB86FBB4-8312-4ED7-B5B8-91B87A1150E3}" type="pres">
      <dgm:prSet presAssocID="{794B0440-FEE8-4DF6-BE4A-420F826BC54B}" presName="compNode" presStyleCnt="0"/>
      <dgm:spPr/>
    </dgm:pt>
    <dgm:pt modelId="{DDCDA500-A091-4F17-8F8E-D77E30F09B40}" type="pres">
      <dgm:prSet presAssocID="{794B0440-FEE8-4DF6-BE4A-420F826BC54B}" presName="pictRect" presStyleLbl="node1" presStyleIdx="0" presStyleCnt="1" custLinFactNeighborX="4551" custLinFactNeighborY="-1194"/>
      <dgm:spPr>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dgm:spPr>
    </dgm:pt>
    <dgm:pt modelId="{31BB16D1-5665-42B4-82D2-EDB7C7446FB0}" type="pres">
      <dgm:prSet presAssocID="{794B0440-FEE8-4DF6-BE4A-420F826BC54B}" presName="textRect" presStyleLbl="revTx" presStyleIdx="0" presStyleCnt="1">
        <dgm:presLayoutVars>
          <dgm:bulletEnabled val="1"/>
        </dgm:presLayoutVars>
      </dgm:prSet>
      <dgm:spPr/>
      <dgm:t>
        <a:bodyPr/>
        <a:lstStyle/>
        <a:p>
          <a:endParaRPr lang="en-US"/>
        </a:p>
      </dgm:t>
    </dgm:pt>
  </dgm:ptLst>
  <dgm:cxnLst>
    <dgm:cxn modelId="{A744C16D-AE75-492A-AF71-7C1BDFA18CFC}" srcId="{AF280E5F-9C45-4D30-BE90-7D4351E0CE2F}" destId="{794B0440-FEE8-4DF6-BE4A-420F826BC54B}" srcOrd="0" destOrd="0" parTransId="{2F6C801B-8711-494B-ACF8-ADA595E66AB3}" sibTransId="{8B76ECB6-6133-4F29-AF31-D5409D212CC5}"/>
    <dgm:cxn modelId="{F6BEFC9F-4A8A-4E19-A21C-8C28906BEB48}" type="presOf" srcId="{794B0440-FEE8-4DF6-BE4A-420F826BC54B}" destId="{31BB16D1-5665-42B4-82D2-EDB7C7446FB0}" srcOrd="0" destOrd="0" presId="urn:microsoft.com/office/officeart/2005/8/layout/pList1"/>
    <dgm:cxn modelId="{FA3CBFBE-87FE-4721-B2BE-060125EB9821}" type="presOf" srcId="{AF280E5F-9C45-4D30-BE90-7D4351E0CE2F}" destId="{3480C080-97F2-4B34-A397-ED2F44F19C0D}" srcOrd="0" destOrd="0" presId="urn:microsoft.com/office/officeart/2005/8/layout/pList1"/>
    <dgm:cxn modelId="{583CE3F2-2F01-4906-B3FE-5E8BFA800C72}" type="presParOf" srcId="{3480C080-97F2-4B34-A397-ED2F44F19C0D}" destId="{BB86FBB4-8312-4ED7-B5B8-91B87A1150E3}" srcOrd="0" destOrd="0" presId="urn:microsoft.com/office/officeart/2005/8/layout/pList1"/>
    <dgm:cxn modelId="{5631B1DB-ABE1-4D0D-A40E-CA4DD2E39158}" type="presParOf" srcId="{BB86FBB4-8312-4ED7-B5B8-91B87A1150E3}" destId="{DDCDA500-A091-4F17-8F8E-D77E30F09B40}" srcOrd="0" destOrd="0" presId="urn:microsoft.com/office/officeart/2005/8/layout/pList1"/>
    <dgm:cxn modelId="{604F3FE7-395C-478B-9E1C-9FF9F175CE1C}" type="presParOf" srcId="{BB86FBB4-8312-4ED7-B5B8-91B87A1150E3}" destId="{31BB16D1-5665-42B4-82D2-EDB7C7446FB0}" srcOrd="1" destOrd="0" presId="urn:microsoft.com/office/officeart/2005/8/layout/pList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1FC3472-D80D-4A86-B455-BEFB4D8CAD62}" type="doc">
      <dgm:prSet loTypeId="urn:microsoft.com/office/officeart/2005/8/layout/pList1" loCatId="list" qsTypeId="urn:microsoft.com/office/officeart/2005/8/quickstyle/simple1" qsCatId="simple" csTypeId="urn:microsoft.com/office/officeart/2005/8/colors/accent1_2" csCatId="accent1" phldr="1"/>
      <dgm:spPr/>
    </dgm:pt>
    <dgm:pt modelId="{8727FDA4-2B29-434D-AE0C-E338F74386DC}">
      <dgm:prSet phldrT="[Text]"/>
      <dgm:spPr/>
      <dgm:t>
        <a:bodyPr/>
        <a:lstStyle/>
        <a:p>
          <a:r>
            <a:rPr lang="en-US" dirty="0" smtClean="0"/>
            <a:t>A filter is designed in </a:t>
          </a:r>
          <a:r>
            <a:rPr lang="en-US" dirty="0" err="1" smtClean="0"/>
            <a:t>GNURadio</a:t>
          </a:r>
          <a:r>
            <a:rPr lang="en-US" dirty="0" smtClean="0"/>
            <a:t> to notch out the offending signal</a:t>
          </a:r>
          <a:endParaRPr lang="en-US" dirty="0"/>
        </a:p>
      </dgm:t>
    </dgm:pt>
    <dgm:pt modelId="{8CE0B7AC-5B52-4210-8A03-9B49D432097B}" type="parTrans" cxnId="{057E53DB-4155-499C-B8DA-31598E16E8D4}">
      <dgm:prSet/>
      <dgm:spPr/>
      <dgm:t>
        <a:bodyPr/>
        <a:lstStyle/>
        <a:p>
          <a:endParaRPr lang="en-US"/>
        </a:p>
      </dgm:t>
    </dgm:pt>
    <dgm:pt modelId="{D226EF0C-5F61-437B-A17F-7A274A04554F}" type="sibTrans" cxnId="{057E53DB-4155-499C-B8DA-31598E16E8D4}">
      <dgm:prSet/>
      <dgm:spPr/>
      <dgm:t>
        <a:bodyPr/>
        <a:lstStyle/>
        <a:p>
          <a:endParaRPr lang="en-US"/>
        </a:p>
      </dgm:t>
    </dgm:pt>
    <dgm:pt modelId="{0BB03B2C-3F1A-4827-B3EB-9322B4272B65}" type="pres">
      <dgm:prSet presAssocID="{41FC3472-D80D-4A86-B455-BEFB4D8CAD62}" presName="Name0" presStyleCnt="0">
        <dgm:presLayoutVars>
          <dgm:dir/>
          <dgm:resizeHandles val="exact"/>
        </dgm:presLayoutVars>
      </dgm:prSet>
      <dgm:spPr/>
    </dgm:pt>
    <dgm:pt modelId="{82A3EA4B-943B-462C-AC50-BF11BAE213B8}" type="pres">
      <dgm:prSet presAssocID="{8727FDA4-2B29-434D-AE0C-E338F74386DC}" presName="compNode" presStyleCnt="0"/>
      <dgm:spPr/>
    </dgm:pt>
    <dgm:pt modelId="{595E6FD0-669F-49B2-AF03-E52C8C643F0B}" type="pres">
      <dgm:prSet presAssocID="{8727FDA4-2B29-434D-AE0C-E338F74386DC}" presName="pictRect" presStyleLbl="node1" presStyleIdx="0" presStyleCnt="1"/>
      <dgm:spPr>
        <a:blipFill>
          <a:blip xmlns:r="http://schemas.openxmlformats.org/officeDocument/2006/relationships" r:embed="rId1">
            <a:extLst>
              <a:ext uri="{28A0092B-C50C-407E-A947-70E740481C1C}">
                <a14:useLocalDpi xmlns:a14="http://schemas.microsoft.com/office/drawing/2010/main" val="0"/>
              </a:ext>
            </a:extLst>
          </a:blip>
          <a:srcRect/>
          <a:stretch>
            <a:fillRect l="-8000" r="-8000"/>
          </a:stretch>
        </a:blipFill>
      </dgm:spPr>
    </dgm:pt>
    <dgm:pt modelId="{F24623A1-81D4-484F-85FD-703A462AA4F9}" type="pres">
      <dgm:prSet presAssocID="{8727FDA4-2B29-434D-AE0C-E338F74386DC}" presName="textRect" presStyleLbl="revTx" presStyleIdx="0" presStyleCnt="1" custScaleX="121676">
        <dgm:presLayoutVars>
          <dgm:bulletEnabled val="1"/>
        </dgm:presLayoutVars>
      </dgm:prSet>
      <dgm:spPr/>
      <dgm:t>
        <a:bodyPr/>
        <a:lstStyle/>
        <a:p>
          <a:endParaRPr lang="en-US"/>
        </a:p>
      </dgm:t>
    </dgm:pt>
  </dgm:ptLst>
  <dgm:cxnLst>
    <dgm:cxn modelId="{057E53DB-4155-499C-B8DA-31598E16E8D4}" srcId="{41FC3472-D80D-4A86-B455-BEFB4D8CAD62}" destId="{8727FDA4-2B29-434D-AE0C-E338F74386DC}" srcOrd="0" destOrd="0" parTransId="{8CE0B7AC-5B52-4210-8A03-9B49D432097B}" sibTransId="{D226EF0C-5F61-437B-A17F-7A274A04554F}"/>
    <dgm:cxn modelId="{5B347353-BB5C-49EF-9D1A-2139C2A39C63}" type="presOf" srcId="{8727FDA4-2B29-434D-AE0C-E338F74386DC}" destId="{F24623A1-81D4-484F-85FD-703A462AA4F9}" srcOrd="0" destOrd="0" presId="urn:microsoft.com/office/officeart/2005/8/layout/pList1"/>
    <dgm:cxn modelId="{227970DB-2EAB-419E-82D9-1AABC1606669}" type="presOf" srcId="{41FC3472-D80D-4A86-B455-BEFB4D8CAD62}" destId="{0BB03B2C-3F1A-4827-B3EB-9322B4272B65}" srcOrd="0" destOrd="0" presId="urn:microsoft.com/office/officeart/2005/8/layout/pList1"/>
    <dgm:cxn modelId="{A0C28C0E-167B-4B11-B18D-B3213820669E}" type="presParOf" srcId="{0BB03B2C-3F1A-4827-B3EB-9322B4272B65}" destId="{82A3EA4B-943B-462C-AC50-BF11BAE213B8}" srcOrd="0" destOrd="0" presId="urn:microsoft.com/office/officeart/2005/8/layout/pList1"/>
    <dgm:cxn modelId="{3A1C2546-7A39-429A-BC1A-03DB2600671C}" type="presParOf" srcId="{82A3EA4B-943B-462C-AC50-BF11BAE213B8}" destId="{595E6FD0-669F-49B2-AF03-E52C8C643F0B}" srcOrd="0" destOrd="0" presId="urn:microsoft.com/office/officeart/2005/8/layout/pList1"/>
    <dgm:cxn modelId="{A2A5B0AB-1EC8-4BD7-B810-A79D503A997B}" type="presParOf" srcId="{82A3EA4B-943B-462C-AC50-BF11BAE213B8}" destId="{F24623A1-81D4-484F-85FD-703A462AA4F9}"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397A70C-68FD-45BA-AE8B-A45EAA30697F}" type="doc">
      <dgm:prSet loTypeId="urn:microsoft.com/office/officeart/2005/8/layout/pList1" loCatId="list" qsTypeId="urn:microsoft.com/office/officeart/2005/8/quickstyle/simple1" qsCatId="simple" csTypeId="urn:microsoft.com/office/officeart/2005/8/colors/accent1_2" csCatId="accent1" phldr="1"/>
      <dgm:spPr/>
    </dgm:pt>
    <dgm:pt modelId="{5A22D7CF-6D70-438B-BC11-55AF866F1CC2}">
      <dgm:prSet phldrT="[Text]"/>
      <dgm:spPr/>
      <dgm:t>
        <a:bodyPr/>
        <a:lstStyle/>
        <a:p>
          <a:r>
            <a:rPr lang="en-US" dirty="0" smtClean="0"/>
            <a:t>The I/Q data is played back and examined on the spectrum analyzer window of our program.  An interfering signal can clearly be seen at 1.406 GHz</a:t>
          </a:r>
          <a:endParaRPr lang="en-US" dirty="0"/>
        </a:p>
      </dgm:t>
    </dgm:pt>
    <dgm:pt modelId="{88BD9E15-BED2-4E73-9A64-8E82B7B00CD7}" type="parTrans" cxnId="{CB1F92DD-939A-4DE8-AAEC-25014A16D3BC}">
      <dgm:prSet/>
      <dgm:spPr/>
      <dgm:t>
        <a:bodyPr/>
        <a:lstStyle/>
        <a:p>
          <a:endParaRPr lang="en-US"/>
        </a:p>
      </dgm:t>
    </dgm:pt>
    <dgm:pt modelId="{F83E6C57-32BB-4F75-9BC4-2374731AD80D}" type="sibTrans" cxnId="{CB1F92DD-939A-4DE8-AAEC-25014A16D3BC}">
      <dgm:prSet/>
      <dgm:spPr/>
      <dgm:t>
        <a:bodyPr/>
        <a:lstStyle/>
        <a:p>
          <a:endParaRPr lang="en-US"/>
        </a:p>
      </dgm:t>
    </dgm:pt>
    <dgm:pt modelId="{C7B0FD08-7BBC-4750-9394-C4082940886E}" type="pres">
      <dgm:prSet presAssocID="{4397A70C-68FD-45BA-AE8B-A45EAA30697F}" presName="Name0" presStyleCnt="0">
        <dgm:presLayoutVars>
          <dgm:dir/>
          <dgm:resizeHandles val="exact"/>
        </dgm:presLayoutVars>
      </dgm:prSet>
      <dgm:spPr/>
    </dgm:pt>
    <dgm:pt modelId="{D9C4AB67-DE87-43CD-B954-A03199DB8F9A}" type="pres">
      <dgm:prSet presAssocID="{5A22D7CF-6D70-438B-BC11-55AF866F1CC2}" presName="compNode" presStyleCnt="0"/>
      <dgm:spPr/>
    </dgm:pt>
    <dgm:pt modelId="{9C26461A-DD1A-4C95-8A98-C3F8CAA7E548}" type="pres">
      <dgm:prSet presAssocID="{5A22D7CF-6D70-438B-BC11-55AF866F1CC2}" presName="pictRect" presStyleLbl="node1" presStyleIdx="0" presStyleCnt="1"/>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81103" r="-102897"/>
          </a:stretch>
        </a:blipFill>
      </dgm:spPr>
    </dgm:pt>
    <dgm:pt modelId="{107C13AC-A1AB-493C-9F09-083F65BB39BB}" type="pres">
      <dgm:prSet presAssocID="{5A22D7CF-6D70-438B-BC11-55AF866F1CC2}" presName="textRect" presStyleLbl="revTx" presStyleIdx="0" presStyleCnt="1" custScaleX="116871">
        <dgm:presLayoutVars>
          <dgm:bulletEnabled val="1"/>
        </dgm:presLayoutVars>
      </dgm:prSet>
      <dgm:spPr/>
      <dgm:t>
        <a:bodyPr/>
        <a:lstStyle/>
        <a:p>
          <a:endParaRPr lang="en-US"/>
        </a:p>
      </dgm:t>
    </dgm:pt>
  </dgm:ptLst>
  <dgm:cxnLst>
    <dgm:cxn modelId="{175046B1-8695-40F7-94C5-228698E1EA67}" type="presOf" srcId="{5A22D7CF-6D70-438B-BC11-55AF866F1CC2}" destId="{107C13AC-A1AB-493C-9F09-083F65BB39BB}" srcOrd="0" destOrd="0" presId="urn:microsoft.com/office/officeart/2005/8/layout/pList1"/>
    <dgm:cxn modelId="{0442E121-F9C2-45AA-8812-457508A28F77}" type="presOf" srcId="{4397A70C-68FD-45BA-AE8B-A45EAA30697F}" destId="{C7B0FD08-7BBC-4750-9394-C4082940886E}" srcOrd="0" destOrd="0" presId="urn:microsoft.com/office/officeart/2005/8/layout/pList1"/>
    <dgm:cxn modelId="{CB1F92DD-939A-4DE8-AAEC-25014A16D3BC}" srcId="{4397A70C-68FD-45BA-AE8B-A45EAA30697F}" destId="{5A22D7CF-6D70-438B-BC11-55AF866F1CC2}" srcOrd="0" destOrd="0" parTransId="{88BD9E15-BED2-4E73-9A64-8E82B7B00CD7}" sibTransId="{F83E6C57-32BB-4F75-9BC4-2374731AD80D}"/>
    <dgm:cxn modelId="{14550E9A-0174-4D17-9539-940A5B6734C8}" type="presParOf" srcId="{C7B0FD08-7BBC-4750-9394-C4082940886E}" destId="{D9C4AB67-DE87-43CD-B954-A03199DB8F9A}" srcOrd="0" destOrd="0" presId="urn:microsoft.com/office/officeart/2005/8/layout/pList1"/>
    <dgm:cxn modelId="{B4B63357-45E8-4CFF-947F-9F565D3985B5}" type="presParOf" srcId="{D9C4AB67-DE87-43CD-B954-A03199DB8F9A}" destId="{9C26461A-DD1A-4C95-8A98-C3F8CAA7E548}" srcOrd="0" destOrd="0" presId="urn:microsoft.com/office/officeart/2005/8/layout/pList1"/>
    <dgm:cxn modelId="{B92EAD94-3060-403D-995B-6093BF18B827}" type="presParOf" srcId="{D9C4AB67-DE87-43CD-B954-A03199DB8F9A}" destId="{107C13AC-A1AB-493C-9F09-083F65BB39BB}" srcOrd="1" destOrd="0" presId="urn:microsoft.com/office/officeart/2005/8/layout/p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7B9BD4C-5E3C-4397-BC62-DD0B280763DD}" type="doc">
      <dgm:prSet loTypeId="urn:microsoft.com/office/officeart/2005/8/layout/pList1" loCatId="list" qsTypeId="urn:microsoft.com/office/officeart/2005/8/quickstyle/simple1" qsCatId="simple" csTypeId="urn:microsoft.com/office/officeart/2005/8/colors/accent1_2" csCatId="accent1" phldr="1"/>
      <dgm:spPr/>
    </dgm:pt>
    <dgm:pt modelId="{F89CA5EF-818A-46B6-B198-1B334EA38231}">
      <dgm:prSet phldrT="[Text]"/>
      <dgm:spPr/>
      <dgm:t>
        <a:bodyPr/>
        <a:lstStyle/>
        <a:p>
          <a:r>
            <a:rPr lang="en-US" dirty="0" smtClean="0"/>
            <a:t>New total power measurements are then made resulting in the correct data obtained</a:t>
          </a:r>
          <a:endParaRPr lang="en-US" dirty="0"/>
        </a:p>
      </dgm:t>
    </dgm:pt>
    <dgm:pt modelId="{A6BF0514-0338-49ED-9FCB-DBC097149BCE}" type="parTrans" cxnId="{AB774AA6-D67D-4FD9-B3D0-AC3323F5F7E7}">
      <dgm:prSet/>
      <dgm:spPr/>
      <dgm:t>
        <a:bodyPr/>
        <a:lstStyle/>
        <a:p>
          <a:endParaRPr lang="en-US"/>
        </a:p>
      </dgm:t>
    </dgm:pt>
    <dgm:pt modelId="{A34D19CE-DD5A-426B-B577-0434A66FC4A3}" type="sibTrans" cxnId="{AB774AA6-D67D-4FD9-B3D0-AC3323F5F7E7}">
      <dgm:prSet/>
      <dgm:spPr/>
      <dgm:t>
        <a:bodyPr/>
        <a:lstStyle/>
        <a:p>
          <a:endParaRPr lang="en-US"/>
        </a:p>
      </dgm:t>
    </dgm:pt>
    <dgm:pt modelId="{7321C78A-D7C7-410F-9B37-0F47F8447201}" type="pres">
      <dgm:prSet presAssocID="{07B9BD4C-5E3C-4397-BC62-DD0B280763DD}" presName="Name0" presStyleCnt="0">
        <dgm:presLayoutVars>
          <dgm:dir/>
          <dgm:resizeHandles val="exact"/>
        </dgm:presLayoutVars>
      </dgm:prSet>
      <dgm:spPr/>
    </dgm:pt>
    <dgm:pt modelId="{E8738CEC-2C51-42DF-9518-B1F8C037A267}" type="pres">
      <dgm:prSet presAssocID="{F89CA5EF-818A-46B6-B198-1B334EA38231}" presName="compNode" presStyleCnt="0"/>
      <dgm:spPr/>
    </dgm:pt>
    <dgm:pt modelId="{BFA631AF-42C5-4CFF-961F-8B5E64418881}" type="pres">
      <dgm:prSet presAssocID="{F89CA5EF-818A-46B6-B198-1B334EA38231}" presName="pictRect" presStyleLbl="node1" presStyleIdx="0" presStyleCnt="1"/>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46100" r="-13900"/>
          </a:stretch>
        </a:blipFill>
      </dgm:spPr>
    </dgm:pt>
    <dgm:pt modelId="{DA2F3921-AFA8-45DF-B986-FCC79E3EBE0E}" type="pres">
      <dgm:prSet presAssocID="{F89CA5EF-818A-46B6-B198-1B334EA38231}" presName="textRect" presStyleLbl="revTx" presStyleIdx="0" presStyleCnt="1" custScaleX="121628">
        <dgm:presLayoutVars>
          <dgm:bulletEnabled val="1"/>
        </dgm:presLayoutVars>
      </dgm:prSet>
      <dgm:spPr/>
      <dgm:t>
        <a:bodyPr/>
        <a:lstStyle/>
        <a:p>
          <a:endParaRPr lang="en-US"/>
        </a:p>
      </dgm:t>
    </dgm:pt>
  </dgm:ptLst>
  <dgm:cxnLst>
    <dgm:cxn modelId="{0FB4AB59-43D7-4BBB-B83D-54F1B53D2031}" type="presOf" srcId="{07B9BD4C-5E3C-4397-BC62-DD0B280763DD}" destId="{7321C78A-D7C7-410F-9B37-0F47F8447201}" srcOrd="0" destOrd="0" presId="urn:microsoft.com/office/officeart/2005/8/layout/pList1"/>
    <dgm:cxn modelId="{AB774AA6-D67D-4FD9-B3D0-AC3323F5F7E7}" srcId="{07B9BD4C-5E3C-4397-BC62-DD0B280763DD}" destId="{F89CA5EF-818A-46B6-B198-1B334EA38231}" srcOrd="0" destOrd="0" parTransId="{A6BF0514-0338-49ED-9FCB-DBC097149BCE}" sibTransId="{A34D19CE-DD5A-426B-B577-0434A66FC4A3}"/>
    <dgm:cxn modelId="{35561A3C-9173-4564-81A1-0CB4DC8F339C}" type="presOf" srcId="{F89CA5EF-818A-46B6-B198-1B334EA38231}" destId="{DA2F3921-AFA8-45DF-B986-FCC79E3EBE0E}" srcOrd="0" destOrd="0" presId="urn:microsoft.com/office/officeart/2005/8/layout/pList1"/>
    <dgm:cxn modelId="{DA3F6A19-05C5-4487-8052-A2A16CFE16D5}" type="presParOf" srcId="{7321C78A-D7C7-410F-9B37-0F47F8447201}" destId="{E8738CEC-2C51-42DF-9518-B1F8C037A267}" srcOrd="0" destOrd="0" presId="urn:microsoft.com/office/officeart/2005/8/layout/pList1"/>
    <dgm:cxn modelId="{5025D91F-0DAA-4E27-A1AB-D826D88CAFAB}" type="presParOf" srcId="{E8738CEC-2C51-42DF-9518-B1F8C037A267}" destId="{BFA631AF-42C5-4CFF-961F-8B5E64418881}" srcOrd="0" destOrd="0" presId="urn:microsoft.com/office/officeart/2005/8/layout/pList1"/>
    <dgm:cxn modelId="{BE6E9F29-847C-4A66-AD5D-E38D686F37B3}" type="presParOf" srcId="{E8738CEC-2C51-42DF-9518-B1F8C037A267}" destId="{DA2F3921-AFA8-45DF-B986-FCC79E3EBE0E}" srcOrd="1" destOrd="0" presId="urn:microsoft.com/office/officeart/2005/8/layout/p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14AAB46-DCE8-4749-9278-24DDA44201AA}" type="doc">
      <dgm:prSet loTypeId="urn:microsoft.com/office/officeart/2005/8/layout/pList1" loCatId="list" qsTypeId="urn:microsoft.com/office/officeart/2005/8/quickstyle/simple1" qsCatId="simple" csTypeId="urn:microsoft.com/office/officeart/2005/8/colors/accent1_2" csCatId="accent1" phldr="1"/>
      <dgm:spPr/>
    </dgm:pt>
    <dgm:pt modelId="{096FF1AE-95B5-497C-AC33-9672BF6C1099}">
      <dgm:prSet phldrT="[Text]"/>
      <dgm:spPr/>
      <dgm:t>
        <a:bodyPr/>
        <a:lstStyle/>
        <a:p>
          <a:r>
            <a:rPr lang="en-US" dirty="0" smtClean="0"/>
            <a:t>The experiment is played back through </a:t>
          </a:r>
          <a:r>
            <a:rPr lang="en-US" dirty="0" err="1" smtClean="0"/>
            <a:t>GNURadio</a:t>
          </a:r>
          <a:r>
            <a:rPr lang="en-US" dirty="0" smtClean="0"/>
            <a:t> but with the filter turned on</a:t>
          </a:r>
          <a:endParaRPr lang="en-US" dirty="0"/>
        </a:p>
      </dgm:t>
    </dgm:pt>
    <dgm:pt modelId="{275311E7-473C-467F-9921-06B6C86440FD}" type="parTrans" cxnId="{E2CD333E-3C35-462D-BAAB-586AA5A0DFF6}">
      <dgm:prSet/>
      <dgm:spPr/>
      <dgm:t>
        <a:bodyPr/>
        <a:lstStyle/>
        <a:p>
          <a:endParaRPr lang="en-US"/>
        </a:p>
      </dgm:t>
    </dgm:pt>
    <dgm:pt modelId="{A40F4734-5829-4FE0-A8FD-D05A605CEB2D}" type="sibTrans" cxnId="{E2CD333E-3C35-462D-BAAB-586AA5A0DFF6}">
      <dgm:prSet/>
      <dgm:spPr/>
      <dgm:t>
        <a:bodyPr/>
        <a:lstStyle/>
        <a:p>
          <a:endParaRPr lang="en-US"/>
        </a:p>
      </dgm:t>
    </dgm:pt>
    <dgm:pt modelId="{55ED0E15-54E8-4612-BAA5-F98475B259E6}" type="pres">
      <dgm:prSet presAssocID="{114AAB46-DCE8-4749-9278-24DDA44201AA}" presName="Name0" presStyleCnt="0">
        <dgm:presLayoutVars>
          <dgm:dir/>
          <dgm:resizeHandles val="exact"/>
        </dgm:presLayoutVars>
      </dgm:prSet>
      <dgm:spPr/>
    </dgm:pt>
    <dgm:pt modelId="{8B979A11-A6B9-41B8-AAB7-1C9E639E1433}" type="pres">
      <dgm:prSet presAssocID="{096FF1AE-95B5-497C-AC33-9672BF6C1099}" presName="compNode" presStyleCnt="0"/>
      <dgm:spPr/>
    </dgm:pt>
    <dgm:pt modelId="{88AA4E84-D92B-4352-BEF8-0A9859052791}" type="pres">
      <dgm:prSet presAssocID="{096FF1AE-95B5-497C-AC33-9672BF6C1099}" presName="pictRect" presStyleLbl="node1" presStyleIdx="0" presStyleCnt="1" custScaleX="109099" custScaleY="103980"/>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83947" r="-100053"/>
          </a:stretch>
        </a:blipFill>
      </dgm:spPr>
    </dgm:pt>
    <dgm:pt modelId="{2DCDC40F-BB14-401A-BD7F-99072ADD3AFF}" type="pres">
      <dgm:prSet presAssocID="{096FF1AE-95B5-497C-AC33-9672BF6C1099}" presName="textRect" presStyleLbl="revTx" presStyleIdx="0" presStyleCnt="1" custScaleX="116182">
        <dgm:presLayoutVars>
          <dgm:bulletEnabled val="1"/>
        </dgm:presLayoutVars>
      </dgm:prSet>
      <dgm:spPr/>
      <dgm:t>
        <a:bodyPr/>
        <a:lstStyle/>
        <a:p>
          <a:endParaRPr lang="en-US"/>
        </a:p>
      </dgm:t>
    </dgm:pt>
  </dgm:ptLst>
  <dgm:cxnLst>
    <dgm:cxn modelId="{5D7E8CFB-999B-42E1-8948-98C022AFAF54}" type="presOf" srcId="{096FF1AE-95B5-497C-AC33-9672BF6C1099}" destId="{2DCDC40F-BB14-401A-BD7F-99072ADD3AFF}" srcOrd="0" destOrd="0" presId="urn:microsoft.com/office/officeart/2005/8/layout/pList1"/>
    <dgm:cxn modelId="{56C169C2-AD36-4E4A-A094-C14D781FB09D}" type="presOf" srcId="{114AAB46-DCE8-4749-9278-24DDA44201AA}" destId="{55ED0E15-54E8-4612-BAA5-F98475B259E6}" srcOrd="0" destOrd="0" presId="urn:microsoft.com/office/officeart/2005/8/layout/pList1"/>
    <dgm:cxn modelId="{E2CD333E-3C35-462D-BAAB-586AA5A0DFF6}" srcId="{114AAB46-DCE8-4749-9278-24DDA44201AA}" destId="{096FF1AE-95B5-497C-AC33-9672BF6C1099}" srcOrd="0" destOrd="0" parTransId="{275311E7-473C-467F-9921-06B6C86440FD}" sibTransId="{A40F4734-5829-4FE0-A8FD-D05A605CEB2D}"/>
    <dgm:cxn modelId="{5EEE84A9-E8AB-4712-A5E6-B287D61F7FAB}" type="presParOf" srcId="{55ED0E15-54E8-4612-BAA5-F98475B259E6}" destId="{8B979A11-A6B9-41B8-AAB7-1C9E639E1433}" srcOrd="0" destOrd="0" presId="urn:microsoft.com/office/officeart/2005/8/layout/pList1"/>
    <dgm:cxn modelId="{8B3972D6-6F85-4D4C-AD30-F9D129A0ED24}" type="presParOf" srcId="{8B979A11-A6B9-41B8-AAB7-1C9E639E1433}" destId="{88AA4E84-D92B-4352-BEF8-0A9859052791}" srcOrd="0" destOrd="0" presId="urn:microsoft.com/office/officeart/2005/8/layout/pList1"/>
    <dgm:cxn modelId="{32857628-6A4A-4184-AEA9-74E9002F3F8C}" type="presParOf" srcId="{8B979A11-A6B9-41B8-AAB7-1C9E639E1433}" destId="{2DCDC40F-BB14-401A-BD7F-99072ADD3AFF}" srcOrd="1" destOrd="0" presId="urn:microsoft.com/office/officeart/2005/8/layout/p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D555A0C-160B-4345-8CEF-5150659D36EC}">
      <dsp:nvSpPr>
        <dsp:cNvPr id="0" name=""/>
        <dsp:cNvSpPr/>
      </dsp:nvSpPr>
      <dsp:spPr>
        <a:xfrm>
          <a:off x="920160" y="1656"/>
          <a:ext cx="3115330" cy="2146462"/>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9000" r="-9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C92EBD-1F54-4496-BE49-F9F554BDABC3}">
      <dsp:nvSpPr>
        <dsp:cNvPr id="0" name=""/>
        <dsp:cNvSpPr/>
      </dsp:nvSpPr>
      <dsp:spPr>
        <a:xfrm>
          <a:off x="920160" y="2148119"/>
          <a:ext cx="3115330" cy="11557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lvl="0" algn="ctr" defTabSz="889000">
            <a:lnSpc>
              <a:spcPct val="90000"/>
            </a:lnSpc>
            <a:spcBef>
              <a:spcPct val="0"/>
            </a:spcBef>
            <a:spcAft>
              <a:spcPct val="35000"/>
            </a:spcAft>
          </a:pPr>
          <a:r>
            <a:rPr lang="en-US" sz="2000" kern="1200" dirty="0" smtClean="0"/>
            <a:t>Soil Moisture and Ocean Salinity (SMOS) satellite</a:t>
          </a:r>
        </a:p>
        <a:p>
          <a:pPr lvl="0" algn="ctr" defTabSz="889000">
            <a:lnSpc>
              <a:spcPct val="90000"/>
            </a:lnSpc>
            <a:spcBef>
              <a:spcPct val="0"/>
            </a:spcBef>
            <a:spcAft>
              <a:spcPct val="35000"/>
            </a:spcAft>
          </a:pPr>
          <a:r>
            <a:rPr lang="en-US" sz="1200" kern="1200" dirty="0" smtClean="0"/>
            <a:t>Image courtesy of ESA</a:t>
          </a:r>
          <a:endParaRPr lang="en-US" sz="1200" kern="1200" dirty="0"/>
        </a:p>
      </dsp:txBody>
      <dsp:txXfrm>
        <a:off x="920160" y="2148119"/>
        <a:ext cx="3115330" cy="115578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AE3B9C-7416-4607-9BF1-2B90B120BD5D}">
      <dsp:nvSpPr>
        <dsp:cNvPr id="0" name=""/>
        <dsp:cNvSpPr/>
      </dsp:nvSpPr>
      <dsp:spPr>
        <a:xfrm>
          <a:off x="1707061" y="1987"/>
          <a:ext cx="5086783" cy="3504794"/>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6838BDC-59A5-4BC1-9081-15049C0C3109}">
      <dsp:nvSpPr>
        <dsp:cNvPr id="0" name=""/>
        <dsp:cNvSpPr/>
      </dsp:nvSpPr>
      <dsp:spPr>
        <a:xfrm>
          <a:off x="1707061" y="3506781"/>
          <a:ext cx="5086783" cy="18871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0" numCol="1" spcCol="1270" anchor="t" anchorCtr="0">
          <a:noAutofit/>
        </a:bodyPr>
        <a:lstStyle/>
        <a:p>
          <a:pPr lvl="0" algn="ctr" defTabSz="1333500">
            <a:lnSpc>
              <a:spcPct val="90000"/>
            </a:lnSpc>
            <a:spcBef>
              <a:spcPct val="0"/>
            </a:spcBef>
            <a:spcAft>
              <a:spcPct val="35000"/>
            </a:spcAft>
          </a:pPr>
          <a:r>
            <a:rPr lang="en-US" sz="3000" kern="1200" dirty="0" smtClean="0"/>
            <a:t>The data needs to be re-calibrated since we have lost some bandwidth to the filter</a:t>
          </a:r>
          <a:endParaRPr lang="en-US" sz="3000" kern="1200" dirty="0"/>
        </a:p>
      </dsp:txBody>
      <dsp:txXfrm>
        <a:off x="1707061" y="3506781"/>
        <a:ext cx="5086783" cy="18871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75B548-8F97-4EE2-A10D-DD36ADD748C0}">
      <dsp:nvSpPr>
        <dsp:cNvPr id="0" name=""/>
        <dsp:cNvSpPr/>
      </dsp:nvSpPr>
      <dsp:spPr>
        <a:xfrm>
          <a:off x="814961" y="1125"/>
          <a:ext cx="3303861" cy="2276360"/>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000" r="-2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0CE382E-3784-4145-91EF-B91AF412F221}">
      <dsp:nvSpPr>
        <dsp:cNvPr id="0" name=""/>
        <dsp:cNvSpPr/>
      </dsp:nvSpPr>
      <dsp:spPr>
        <a:xfrm>
          <a:off x="814961" y="2277486"/>
          <a:ext cx="3303861" cy="122573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56464" tIns="156464" rIns="156464" bIns="0" numCol="1" spcCol="1270" anchor="t" anchorCtr="0">
          <a:noAutofit/>
        </a:bodyPr>
        <a:lstStyle/>
        <a:p>
          <a:pPr lvl="0" algn="ctr" defTabSz="977900">
            <a:lnSpc>
              <a:spcPct val="90000"/>
            </a:lnSpc>
            <a:spcBef>
              <a:spcPct val="0"/>
            </a:spcBef>
            <a:spcAft>
              <a:spcPct val="35000"/>
            </a:spcAft>
          </a:pPr>
          <a:r>
            <a:rPr lang="en-US" sz="2200" b="0" i="0" kern="1200" dirty="0" smtClean="0"/>
            <a:t>NRAO VLA</a:t>
          </a:r>
        </a:p>
        <a:p>
          <a:pPr lvl="0" algn="ctr" defTabSz="977900">
            <a:lnSpc>
              <a:spcPct val="90000"/>
            </a:lnSpc>
            <a:spcBef>
              <a:spcPct val="0"/>
            </a:spcBef>
            <a:spcAft>
              <a:spcPct val="35000"/>
            </a:spcAft>
          </a:pPr>
          <a:r>
            <a:rPr lang="en-US" sz="1200" b="0" i="0" kern="1200" dirty="0" smtClean="0"/>
            <a:t>Image courtesy of NRAO/AUI</a:t>
          </a:r>
          <a:endParaRPr lang="en-US" sz="1200" kern="1200" dirty="0"/>
        </a:p>
      </dsp:txBody>
      <dsp:txXfrm>
        <a:off x="814961" y="2277486"/>
        <a:ext cx="3303861" cy="122573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5346F5-5EDE-4FD0-AC9C-98CD741B9BAA}">
      <dsp:nvSpPr>
        <dsp:cNvPr id="0" name=""/>
        <dsp:cNvSpPr/>
      </dsp:nvSpPr>
      <dsp:spPr>
        <a:xfrm>
          <a:off x="304738" y="0"/>
          <a:ext cx="4191624" cy="2888029"/>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7000" b="-47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2967006-B073-48BA-871C-0385F6423AA3}">
      <dsp:nvSpPr>
        <dsp:cNvPr id="0" name=""/>
        <dsp:cNvSpPr/>
      </dsp:nvSpPr>
      <dsp:spPr>
        <a:xfrm>
          <a:off x="152369" y="2889238"/>
          <a:ext cx="4191624" cy="155509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2024" tIns="192024" rIns="192024" bIns="0" numCol="1" spcCol="1270" anchor="t" anchorCtr="0">
          <a:noAutofit/>
        </a:bodyPr>
        <a:lstStyle/>
        <a:p>
          <a:pPr lvl="0" algn="ctr" defTabSz="1200150">
            <a:lnSpc>
              <a:spcPct val="90000"/>
            </a:lnSpc>
            <a:spcBef>
              <a:spcPct val="0"/>
            </a:spcBef>
            <a:spcAft>
              <a:spcPct val="35000"/>
            </a:spcAft>
          </a:pPr>
          <a:r>
            <a:rPr lang="en-US" sz="2700" kern="1200" dirty="0" smtClean="0"/>
            <a:t>A radiometer is deployed in a field to take soil moisture readings</a:t>
          </a:r>
          <a:endParaRPr lang="en-US" sz="2700" kern="1200" dirty="0"/>
        </a:p>
      </dsp:txBody>
      <dsp:txXfrm>
        <a:off x="152369" y="2889238"/>
        <a:ext cx="4191624" cy="155509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1089346-CBB0-4456-B287-DAD9ABB58327}">
      <dsp:nvSpPr>
        <dsp:cNvPr id="0" name=""/>
        <dsp:cNvSpPr/>
      </dsp:nvSpPr>
      <dsp:spPr>
        <a:xfrm>
          <a:off x="1682235" y="808"/>
          <a:ext cx="4088902" cy="2817253"/>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24000" r="-24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DD00B24-3873-4C67-93FC-A5D30A4CED9A}">
      <dsp:nvSpPr>
        <dsp:cNvPr id="0" name=""/>
        <dsp:cNvSpPr/>
      </dsp:nvSpPr>
      <dsp:spPr>
        <a:xfrm>
          <a:off x="1682235" y="2818062"/>
          <a:ext cx="4088902" cy="15169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0" numCol="1" spcCol="1270" anchor="t" anchorCtr="0">
          <a:noAutofit/>
        </a:bodyPr>
        <a:lstStyle/>
        <a:p>
          <a:pPr lvl="0" algn="ctr" defTabSz="1066800">
            <a:lnSpc>
              <a:spcPct val="90000"/>
            </a:lnSpc>
            <a:spcBef>
              <a:spcPct val="0"/>
            </a:spcBef>
            <a:spcAft>
              <a:spcPct val="35000"/>
            </a:spcAft>
          </a:pPr>
          <a:r>
            <a:rPr lang="en-US" sz="2400" kern="1200" dirty="0" smtClean="0"/>
            <a:t>Data is recorded with the SDR-based radiometer.  Both total power and the I and Q data is saved</a:t>
          </a:r>
          <a:endParaRPr lang="en-US" sz="2400" kern="1200" dirty="0"/>
        </a:p>
      </dsp:txBody>
      <dsp:txXfrm>
        <a:off x="1682235" y="2818062"/>
        <a:ext cx="4088902" cy="151698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CDA500-A091-4F17-8F8E-D77E30F09B40}">
      <dsp:nvSpPr>
        <dsp:cNvPr id="0" name=""/>
        <dsp:cNvSpPr/>
      </dsp:nvSpPr>
      <dsp:spPr>
        <a:xfrm>
          <a:off x="1019023" y="0"/>
          <a:ext cx="4027926" cy="2775241"/>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30000" r="-30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1BB16D1-5665-42B4-82D2-EDB7C7446FB0}">
      <dsp:nvSpPr>
        <dsp:cNvPr id="0" name=""/>
        <dsp:cNvSpPr/>
      </dsp:nvSpPr>
      <dsp:spPr>
        <a:xfrm>
          <a:off x="835712" y="2775376"/>
          <a:ext cx="4027926" cy="14943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5128" tIns="135128" rIns="135128" bIns="0" numCol="1" spcCol="1270" anchor="t" anchorCtr="0">
          <a:noAutofit/>
        </a:bodyPr>
        <a:lstStyle/>
        <a:p>
          <a:pPr lvl="0" algn="ctr" defTabSz="844550">
            <a:lnSpc>
              <a:spcPct val="90000"/>
            </a:lnSpc>
            <a:spcBef>
              <a:spcPct val="0"/>
            </a:spcBef>
            <a:spcAft>
              <a:spcPct val="35000"/>
            </a:spcAft>
          </a:pPr>
          <a:r>
            <a:rPr lang="en-US" sz="1900" kern="1200" dirty="0" smtClean="0"/>
            <a:t>After the experiment, the data is examined.  The data is inconsistent and indicates a problem.  Further analysis is needed</a:t>
          </a:r>
          <a:endParaRPr lang="en-US" sz="1900" kern="1200" dirty="0"/>
        </a:p>
      </dsp:txBody>
      <dsp:txXfrm>
        <a:off x="835712" y="2775376"/>
        <a:ext cx="4027926" cy="149436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95E6FD0-669F-49B2-AF03-E52C8C643F0B}">
      <dsp:nvSpPr>
        <dsp:cNvPr id="0" name=""/>
        <dsp:cNvSpPr/>
      </dsp:nvSpPr>
      <dsp:spPr>
        <a:xfrm>
          <a:off x="1219451" y="3068"/>
          <a:ext cx="4009962" cy="2762864"/>
        </a:xfrm>
        <a:prstGeom prst="round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l="-8000" r="-80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24623A1-81D4-484F-85FD-703A462AA4F9}">
      <dsp:nvSpPr>
        <dsp:cNvPr id="0" name=""/>
        <dsp:cNvSpPr/>
      </dsp:nvSpPr>
      <dsp:spPr>
        <a:xfrm>
          <a:off x="784851" y="2765933"/>
          <a:ext cx="4879162" cy="14876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0" numCol="1" spcCol="1270" anchor="t" anchorCtr="0">
          <a:noAutofit/>
        </a:bodyPr>
        <a:lstStyle/>
        <a:p>
          <a:pPr lvl="0" algn="ctr" defTabSz="1333500">
            <a:lnSpc>
              <a:spcPct val="90000"/>
            </a:lnSpc>
            <a:spcBef>
              <a:spcPct val="0"/>
            </a:spcBef>
            <a:spcAft>
              <a:spcPct val="35000"/>
            </a:spcAft>
          </a:pPr>
          <a:r>
            <a:rPr lang="en-US" sz="3000" kern="1200" dirty="0" smtClean="0"/>
            <a:t>A filter is designed in </a:t>
          </a:r>
          <a:r>
            <a:rPr lang="en-US" sz="3000" kern="1200" dirty="0" err="1" smtClean="0"/>
            <a:t>GNURadio</a:t>
          </a:r>
          <a:r>
            <a:rPr lang="en-US" sz="3000" kern="1200" dirty="0" smtClean="0"/>
            <a:t> to notch out the offending signal</a:t>
          </a:r>
          <a:endParaRPr lang="en-US" sz="3000" kern="1200" dirty="0"/>
        </a:p>
      </dsp:txBody>
      <dsp:txXfrm>
        <a:off x="784851" y="2765933"/>
        <a:ext cx="4879162" cy="1487696"/>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26461A-DD1A-4C95-8A98-C3F8CAA7E548}">
      <dsp:nvSpPr>
        <dsp:cNvPr id="0" name=""/>
        <dsp:cNvSpPr/>
      </dsp:nvSpPr>
      <dsp:spPr>
        <a:xfrm>
          <a:off x="1141934" y="1896"/>
          <a:ext cx="4049300" cy="2789968"/>
        </a:xfrm>
        <a:prstGeom prst="round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81103" r="-102897"/>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07C13AC-A1AB-493C-9F09-083F65BB39BB}">
      <dsp:nvSpPr>
        <dsp:cNvPr id="0" name=""/>
        <dsp:cNvSpPr/>
      </dsp:nvSpPr>
      <dsp:spPr>
        <a:xfrm>
          <a:off x="800355" y="2791864"/>
          <a:ext cx="4732458" cy="15022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142240" rIns="142240" bIns="0" numCol="1" spcCol="1270" anchor="t" anchorCtr="0">
          <a:noAutofit/>
        </a:bodyPr>
        <a:lstStyle/>
        <a:p>
          <a:pPr lvl="0" algn="ctr" defTabSz="889000">
            <a:lnSpc>
              <a:spcPct val="90000"/>
            </a:lnSpc>
            <a:spcBef>
              <a:spcPct val="0"/>
            </a:spcBef>
            <a:spcAft>
              <a:spcPct val="35000"/>
            </a:spcAft>
          </a:pPr>
          <a:r>
            <a:rPr lang="en-US" sz="2000" kern="1200" dirty="0" smtClean="0"/>
            <a:t>The I/Q data is played back and examined on the spectrum analyzer window of our program.  An interfering signal can clearly be seen at 1.406 GHz</a:t>
          </a:r>
          <a:endParaRPr lang="en-US" sz="2000" kern="1200" dirty="0"/>
        </a:p>
      </dsp:txBody>
      <dsp:txXfrm>
        <a:off x="800355" y="2791864"/>
        <a:ext cx="4732458" cy="150229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A631AF-42C5-4CFF-961F-8B5E64418881}">
      <dsp:nvSpPr>
        <dsp:cNvPr id="0" name=""/>
        <dsp:cNvSpPr/>
      </dsp:nvSpPr>
      <dsp:spPr>
        <a:xfrm>
          <a:off x="1999100" y="1994"/>
          <a:ext cx="4745636" cy="3269743"/>
        </a:xfrm>
        <a:prstGeom prst="round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46100" r="-13900"/>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A2F3921-AFA8-45DF-B986-FCC79E3EBE0E}">
      <dsp:nvSpPr>
        <dsp:cNvPr id="0" name=""/>
        <dsp:cNvSpPr/>
      </dsp:nvSpPr>
      <dsp:spPr>
        <a:xfrm>
          <a:off x="1485907" y="3271737"/>
          <a:ext cx="5772022" cy="17606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06248" tIns="206248" rIns="206248" bIns="0" numCol="1" spcCol="1270" anchor="t" anchorCtr="0">
          <a:noAutofit/>
        </a:bodyPr>
        <a:lstStyle/>
        <a:p>
          <a:pPr lvl="0" algn="ctr" defTabSz="1289050">
            <a:lnSpc>
              <a:spcPct val="90000"/>
            </a:lnSpc>
            <a:spcBef>
              <a:spcPct val="0"/>
            </a:spcBef>
            <a:spcAft>
              <a:spcPct val="35000"/>
            </a:spcAft>
          </a:pPr>
          <a:r>
            <a:rPr lang="en-US" sz="2900" kern="1200" dirty="0" smtClean="0"/>
            <a:t>New total power measurements are then made resulting in the correct data obtained</a:t>
          </a:r>
          <a:endParaRPr lang="en-US" sz="2900" kern="1200" dirty="0"/>
        </a:p>
      </dsp:txBody>
      <dsp:txXfrm>
        <a:off x="1485907" y="3271737"/>
        <a:ext cx="5772022" cy="176063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8AA4E84-D92B-4352-BEF8-0A9859052791}">
      <dsp:nvSpPr>
        <dsp:cNvPr id="0" name=""/>
        <dsp:cNvSpPr/>
      </dsp:nvSpPr>
      <dsp:spPr>
        <a:xfrm>
          <a:off x="1822010" y="1372"/>
          <a:ext cx="4953411" cy="3252765"/>
        </a:xfrm>
        <a:prstGeom prst="round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l="-83947" r="-100053"/>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DCDC40F-BB14-401A-BD7F-99072ADD3AFF}">
      <dsp:nvSpPr>
        <dsp:cNvPr id="0" name=""/>
        <dsp:cNvSpPr/>
      </dsp:nvSpPr>
      <dsp:spPr>
        <a:xfrm>
          <a:off x="1661216" y="3191885"/>
          <a:ext cx="5275000" cy="168444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13360" tIns="213360" rIns="213360" bIns="0" numCol="1" spcCol="1270" anchor="t" anchorCtr="0">
          <a:noAutofit/>
        </a:bodyPr>
        <a:lstStyle/>
        <a:p>
          <a:pPr lvl="0" algn="ctr" defTabSz="1333500">
            <a:lnSpc>
              <a:spcPct val="90000"/>
            </a:lnSpc>
            <a:spcBef>
              <a:spcPct val="0"/>
            </a:spcBef>
            <a:spcAft>
              <a:spcPct val="35000"/>
            </a:spcAft>
          </a:pPr>
          <a:r>
            <a:rPr lang="en-US" sz="3000" kern="1200" dirty="0" smtClean="0"/>
            <a:t>The experiment is played back through </a:t>
          </a:r>
          <a:r>
            <a:rPr lang="en-US" sz="3000" kern="1200" dirty="0" err="1" smtClean="0"/>
            <a:t>GNURadio</a:t>
          </a:r>
          <a:r>
            <a:rPr lang="en-US" sz="3000" kern="1200" dirty="0" smtClean="0"/>
            <a:t> but with the filter turned on</a:t>
          </a:r>
          <a:endParaRPr lang="en-US" sz="3000" kern="1200" dirty="0"/>
        </a:p>
      </dsp:txBody>
      <dsp:txXfrm>
        <a:off x="1661216" y="3191885"/>
        <a:ext cx="5275000" cy="1684447"/>
      </dsp:txXfrm>
    </dsp:sp>
  </dsp:spTree>
</dsp:drawing>
</file>

<file path=ppt/diagrams/layout1.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pList1">
  <dgm:title val=""/>
  <dgm:desc val=""/>
  <dgm:catLst>
    <dgm:cat type="list" pri="2000"/>
    <dgm:cat type="picture" pri="2500"/>
    <dgm:cat type="pictureconvert" pri="25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off" val="ctr"/>
          <dgm:param type="vertAlign" val="mid"/>
          <dgm:param type="horzAlign" val="ctr"/>
        </dgm:alg>
      </dgm:if>
      <dgm:else name="Name3">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onstrLst>
      <dgm:constr type="w" for="ch" forName="compNode" refType="w"/>
      <dgm:constr type="w" for="ch" ptType="sibTrans" refType="w" refFor="ch" refForName="compNode" op="equ" fact="0.1"/>
      <dgm:constr type="sp" refType="w" refFor="ch" refForName="compNode" op="equ" fact="0.1"/>
      <dgm:constr type="primFontSz" for="des" ptType="node" op="equ" val="65"/>
    </dgm:constrLst>
    <dgm:ruleLst/>
    <dgm:forEach name="Name4" axis="ch" ptType="node">
      <dgm:layoutNode name="compNode">
        <dgm:alg type="composite">
          <dgm:param type="ar" val="0.943"/>
        </dgm:alg>
        <dgm:shape xmlns:r="http://schemas.openxmlformats.org/officeDocument/2006/relationships" r:blip="">
          <dgm:adjLst/>
        </dgm:shape>
        <dgm:presOf axis="self"/>
        <dgm:constrLst>
          <dgm:constr type="h" refType="w" fact="1.06"/>
          <dgm:constr type="h" for="ch" forName="pictRect" refType="h" fact="0.65"/>
          <dgm:constr type="w" for="ch" forName="pictRect" refType="w"/>
          <dgm:constr type="l" for="ch" forName="pictRect"/>
          <dgm:constr type="t" for="ch" forName="pictRect"/>
          <dgm:constr type="w" for="ch" forName="textRect" refType="w"/>
          <dgm:constr type="h" for="ch" forName="textRect" refType="h" fact="0.35"/>
          <dgm:constr type="l" for="ch" forName="textRect"/>
          <dgm:constr type="t" for="ch" forName="textRect" refType="b" refFor="ch" refForName="pictRect"/>
        </dgm:constrLst>
        <dgm:ruleLst/>
        <dgm:layoutNode name="pictRect">
          <dgm:alg type="sp"/>
          <dgm:shape xmlns:r="http://schemas.openxmlformats.org/officeDocument/2006/relationships" type="roundRect" r:blip="" blipPhldr="1">
            <dgm:adjLst/>
          </dgm:shape>
          <dgm:presOf/>
          <dgm:constrLst/>
          <dgm:ruleLst/>
        </dgm:layoutNode>
        <dgm:layoutNode name="textRect" styleLbl="revTx">
          <dgm:varLst>
            <dgm:bulletEnabled val="1"/>
          </dgm:varLst>
          <dgm:alg type="tx">
            <dgm:param type="txAnchorVert" val="t"/>
          </dgm:alg>
          <dgm:shape xmlns:r="http://schemas.openxmlformats.org/officeDocument/2006/relationships" type="rect" r:blip="">
            <dgm:adjLst/>
          </dgm:shape>
          <dgm:presOf axis="desOrSelf" ptType="node"/>
          <dgm:constrLst>
            <dgm:constr type="bMarg"/>
          </dgm:constrLst>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png>
</file>

<file path=ppt/media/image30.png>
</file>

<file path=ppt/media/image31.png>
</file>

<file path=ppt/media/image32.png>
</file>

<file path=ppt/media/image4.png>
</file>

<file path=ppt/media/image5.png>
</file>

<file path=ppt/media/image6.png>
</file>

<file path=ppt/media/image7.JPG>
</file>

<file path=ppt/media/image8.png>
</file>

<file path=ppt/media/image80.png>
</file>

<file path=ppt/media/image8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C649C7-C039-45D5-907F-E555A9769906}" type="datetimeFigureOut">
              <a:rPr lang="en-US" smtClean="0"/>
              <a:t>12/13/2015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B4E5CE-D376-4E0B-A81B-2825CA1B6127}" type="slidenum">
              <a:rPr lang="en-US" smtClean="0"/>
              <a:t>‹#›</a:t>
            </a:fld>
            <a:endParaRPr lang="en-US"/>
          </a:p>
        </p:txBody>
      </p:sp>
    </p:spTree>
    <p:extLst>
      <p:ext uri="{BB962C8B-B14F-4D97-AF65-F5344CB8AC3E}">
        <p14:creationId xmlns:p14="http://schemas.microsoft.com/office/powerpoint/2010/main" val="34340822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B4E5CE-D376-4E0B-A81B-2825CA1B6127}" type="slidenum">
              <a:rPr lang="en-US" smtClean="0"/>
              <a:t>2</a:t>
            </a:fld>
            <a:endParaRPr lang="en-US"/>
          </a:p>
        </p:txBody>
      </p:sp>
    </p:spTree>
    <p:extLst>
      <p:ext uri="{BB962C8B-B14F-4D97-AF65-F5344CB8AC3E}">
        <p14:creationId xmlns:p14="http://schemas.microsoft.com/office/powerpoint/2010/main" val="15317014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Software defined radios have been used in a number of applications, but</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usually related to communication systems. Changes to modulation and</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encoding/decoding is very easy for a SDR and this is why SDRs have</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grown in recent years. Use in remote sensing applications, as far as I</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know, is a relatively new application of SDRs.</a:t>
            </a: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13</a:t>
            </a:fld>
            <a:endParaRPr lang="en-US"/>
          </a:p>
        </p:txBody>
      </p:sp>
    </p:spTree>
    <p:extLst>
      <p:ext uri="{BB962C8B-B14F-4D97-AF65-F5344CB8AC3E}">
        <p14:creationId xmlns:p14="http://schemas.microsoft.com/office/powerpoint/2010/main" val="4831646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Filtering can be done by limiting the sampling rate of the SDR, but we</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can also add additional filtering if desired.</a:t>
            </a: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14</a:t>
            </a:fld>
            <a:endParaRPr lang="en-US"/>
          </a:p>
        </p:txBody>
      </p:sp>
    </p:spTree>
    <p:extLst>
      <p:ext uri="{BB962C8B-B14F-4D97-AF65-F5344CB8AC3E}">
        <p14:creationId xmlns:p14="http://schemas.microsoft.com/office/powerpoint/2010/main" val="34518075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The block shown is the TPR block we used in </a:t>
            </a:r>
            <a:r>
              <a:rPr lang="en-US" sz="1200" i="0" kern="1200" dirty="0" err="1" smtClean="0">
                <a:solidFill>
                  <a:schemeClr val="tx1"/>
                </a:solidFill>
                <a:effectLst/>
                <a:latin typeface="+mn-lt"/>
                <a:ea typeface="+mn-ea"/>
                <a:cs typeface="+mn-cs"/>
              </a:rPr>
              <a:t>GNURadio</a:t>
            </a:r>
            <a:r>
              <a:rPr lang="en-US" sz="1200" i="0" kern="1200" dirty="0" smtClean="0">
                <a:solidFill>
                  <a:schemeClr val="tx1"/>
                </a:solidFill>
                <a:effectLst/>
                <a:latin typeface="+mn-lt"/>
                <a:ea typeface="+mn-ea"/>
                <a:cs typeface="+mn-cs"/>
              </a:rPr>
              <a:t>. This combines</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the total power measurement and integration and low-pass filter into one</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block that we can call in other programs.</a:t>
            </a: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15</a:t>
            </a:fld>
            <a:endParaRPr lang="en-US"/>
          </a:p>
        </p:txBody>
      </p:sp>
    </p:spTree>
    <p:extLst>
      <p:ext uri="{BB962C8B-B14F-4D97-AF65-F5344CB8AC3E}">
        <p14:creationId xmlns:p14="http://schemas.microsoft.com/office/powerpoint/2010/main" val="5803021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SDRs can filter in two ways. First, by limiting the sampling rate we</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effectively put a bandwidth filter on the system. Two, we can also filter</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by constructing a filter in software, although there is some cost with this</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option in terms of CPU and memory requirements on the system</a:t>
            </a: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16</a:t>
            </a:fld>
            <a:endParaRPr lang="en-US"/>
          </a:p>
        </p:txBody>
      </p:sp>
    </p:spTree>
    <p:extLst>
      <p:ext uri="{BB962C8B-B14F-4D97-AF65-F5344CB8AC3E}">
        <p14:creationId xmlns:p14="http://schemas.microsoft.com/office/powerpoint/2010/main" val="141773413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SDRs give us a lot more information to work with. At the core of a</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radiometer, this information is not needed which is why it was often</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discarded. However, several papers have now been written that bring to</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light the need for additional information in order to deal with known</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issues with radiometers such as interference or new methods for</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determining total power such as the Stokes method. A key thing with a</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SDR radiometer is that in many ways it flexible enough to handle any</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future methods with either very little or no change in hardware.</a:t>
            </a: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17</a:t>
            </a:fld>
            <a:endParaRPr lang="en-US"/>
          </a:p>
        </p:txBody>
      </p:sp>
    </p:spTree>
    <p:extLst>
      <p:ext uri="{BB962C8B-B14F-4D97-AF65-F5344CB8AC3E}">
        <p14:creationId xmlns:p14="http://schemas.microsoft.com/office/powerpoint/2010/main" val="35747254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Unlike an analog radiometer, the magnitude information is there and a</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simple squaring gives us total power. A square-law detector however has</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to do just that, it detects the power and then extracts that as a voltage.</a:t>
            </a: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18</a:t>
            </a:fld>
            <a:endParaRPr lang="en-US"/>
          </a:p>
        </p:txBody>
      </p:sp>
    </p:spTree>
    <p:extLst>
      <p:ext uri="{BB962C8B-B14F-4D97-AF65-F5344CB8AC3E}">
        <p14:creationId xmlns:p14="http://schemas.microsoft.com/office/powerpoint/2010/main" val="3088887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B4E5CE-D376-4E0B-A81B-2825CA1B6127}" type="slidenum">
              <a:rPr lang="en-US" smtClean="0"/>
              <a:t>26</a:t>
            </a:fld>
            <a:endParaRPr lang="en-US"/>
          </a:p>
        </p:txBody>
      </p:sp>
    </p:spTree>
    <p:extLst>
      <p:ext uri="{BB962C8B-B14F-4D97-AF65-F5344CB8AC3E}">
        <p14:creationId xmlns:p14="http://schemas.microsoft.com/office/powerpoint/2010/main" val="22598049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B4E5CE-D376-4E0B-A81B-2825CA1B6127}" type="slidenum">
              <a:rPr lang="en-US" smtClean="0"/>
              <a:t>27</a:t>
            </a:fld>
            <a:endParaRPr lang="en-US"/>
          </a:p>
        </p:txBody>
      </p:sp>
    </p:spTree>
    <p:extLst>
      <p:ext uri="{BB962C8B-B14F-4D97-AF65-F5344CB8AC3E}">
        <p14:creationId xmlns:p14="http://schemas.microsoft.com/office/powerpoint/2010/main" val="2140790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6B4E5CE-D376-4E0B-A81B-2825CA1B6127}" type="slidenum">
              <a:rPr lang="en-US" smtClean="0"/>
              <a:t>3</a:t>
            </a:fld>
            <a:endParaRPr lang="en-US"/>
          </a:p>
        </p:txBody>
      </p:sp>
    </p:spTree>
    <p:extLst>
      <p:ext uri="{BB962C8B-B14F-4D97-AF65-F5344CB8AC3E}">
        <p14:creationId xmlns:p14="http://schemas.microsoft.com/office/powerpoint/2010/main" val="4333318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SMOS was launched in November 2</a:t>
            </a:r>
            <a:r>
              <a:rPr lang="en-US" baseline="30000" dirty="0" smtClean="0"/>
              <a:t>nd</a:t>
            </a:r>
            <a:r>
              <a:rPr lang="en-US" dirty="0" smtClean="0"/>
              <a:t>, 2009</a:t>
            </a:r>
            <a:r>
              <a:rPr lang="en-US" baseline="0" dirty="0" smtClean="0"/>
              <a:t> by European Space Agency (ESA).  It measures both soil moisture and ocean salinity using a radiometer at 1.4 GHz using a Microwave Imaging Radiometer with Aperture Synthesis (MIRAS).  It uses both Vertical and Horizontal polarization.  </a:t>
            </a:r>
          </a:p>
          <a:p>
            <a:endParaRPr lang="en-US" baseline="0" dirty="0" smtClean="0"/>
          </a:p>
          <a:p>
            <a:r>
              <a:rPr lang="en-US" baseline="0" dirty="0" smtClean="0"/>
              <a:t>The National Radio Astronomy Observatory is located in New Mexico.  The VLA there uses cryogenics to keep the RXs cool.  The signal is digitized and sent via fiber optics to a super computer </a:t>
            </a:r>
            <a:r>
              <a:rPr lang="en-US" baseline="0" smtClean="0"/>
              <a:t>to process the data.</a:t>
            </a: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5</a:t>
            </a:fld>
            <a:endParaRPr lang="en-US"/>
          </a:p>
        </p:txBody>
      </p:sp>
    </p:spTree>
    <p:extLst>
      <p:ext uri="{BB962C8B-B14F-4D97-AF65-F5344CB8AC3E}">
        <p14:creationId xmlns:p14="http://schemas.microsoft.com/office/powerpoint/2010/main" val="17024965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Radiometers are used in remote sensing of soil, ocean and deep space.</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SMOS is an excellent example of a working soil and ocean measurement</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system.</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6</a:t>
            </a:fld>
            <a:endParaRPr lang="en-US"/>
          </a:p>
        </p:txBody>
      </p:sp>
    </p:spTree>
    <p:extLst>
      <p:ext uri="{BB962C8B-B14F-4D97-AF65-F5344CB8AC3E}">
        <p14:creationId xmlns:p14="http://schemas.microsoft.com/office/powerpoint/2010/main" val="799507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Marcus is the Principal Investigator at SBRAC and also a contributor to</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the radiometer branch in </a:t>
            </a:r>
            <a:r>
              <a:rPr lang="en-US" sz="1200" i="0" kern="1200" dirty="0" err="1" smtClean="0">
                <a:solidFill>
                  <a:schemeClr val="tx1"/>
                </a:solidFill>
                <a:effectLst/>
                <a:latin typeface="+mn-lt"/>
                <a:ea typeface="+mn-ea"/>
                <a:cs typeface="+mn-cs"/>
              </a:rPr>
              <a:t>GNURadio</a:t>
            </a:r>
            <a:r>
              <a:rPr lang="en-US" sz="1200" i="0" kern="1200" dirty="0" smtClean="0">
                <a:solidFill>
                  <a:schemeClr val="tx1"/>
                </a:solidFill>
                <a:effectLst/>
                <a:latin typeface="+mn-lt"/>
                <a:ea typeface="+mn-ea"/>
                <a:cs typeface="+mn-cs"/>
              </a:rPr>
              <a:t>. Although this branch is no longer</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maintained, he still answers questions about using radiometers with</a:t>
            </a:r>
            <a:br>
              <a:rPr lang="en-US" sz="1200" i="0" kern="1200" dirty="0" smtClean="0">
                <a:solidFill>
                  <a:schemeClr val="tx1"/>
                </a:solidFill>
                <a:effectLst/>
                <a:latin typeface="+mn-lt"/>
                <a:ea typeface="+mn-ea"/>
                <a:cs typeface="+mn-cs"/>
              </a:rPr>
            </a:br>
            <a:r>
              <a:rPr lang="en-US" sz="1200" i="0" kern="1200" dirty="0" err="1" smtClean="0">
                <a:solidFill>
                  <a:schemeClr val="tx1"/>
                </a:solidFill>
                <a:effectLst/>
                <a:latin typeface="+mn-lt"/>
                <a:ea typeface="+mn-ea"/>
                <a:cs typeface="+mn-cs"/>
              </a:rPr>
              <a:t>GNURadio</a:t>
            </a:r>
            <a:r>
              <a:rPr lang="en-US" sz="1200" i="0" kern="1200" dirty="0" smtClean="0">
                <a:solidFill>
                  <a:schemeClr val="tx1"/>
                </a:solidFill>
                <a:effectLst/>
                <a:latin typeface="+mn-lt"/>
                <a:ea typeface="+mn-ea"/>
                <a:cs typeface="+mn-cs"/>
              </a:rPr>
              <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SBRAC has successfully used this configuration to obtain radio</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astronomy data by looking at the hydrogen line at 1420.4058 </a:t>
            </a:r>
            <a:r>
              <a:rPr lang="en-US" sz="1200" i="0" kern="1200" dirty="0" err="1" smtClean="0">
                <a:solidFill>
                  <a:schemeClr val="tx1"/>
                </a:solidFill>
                <a:effectLst/>
                <a:latin typeface="+mn-lt"/>
                <a:ea typeface="+mn-ea"/>
                <a:cs typeface="+mn-cs"/>
              </a:rPr>
              <a:t>MHz.</a:t>
            </a:r>
            <a:r>
              <a:rPr lang="en-US" sz="1200" i="0" kern="1200" dirty="0" smtClean="0">
                <a:solidFill>
                  <a:schemeClr val="tx1"/>
                </a:solidFill>
                <a:effectLst/>
                <a:latin typeface="+mn-lt"/>
                <a:ea typeface="+mn-ea"/>
                <a:cs typeface="+mn-cs"/>
              </a:rPr>
              <a:t> The</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person in charge of this facility, Marcus Leech, contributed software to</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the </a:t>
            </a:r>
            <a:r>
              <a:rPr lang="en-US" sz="1200" i="0" kern="1200" dirty="0" err="1" smtClean="0">
                <a:solidFill>
                  <a:schemeClr val="tx1"/>
                </a:solidFill>
                <a:effectLst/>
                <a:latin typeface="+mn-lt"/>
                <a:ea typeface="+mn-ea"/>
                <a:cs typeface="+mn-cs"/>
              </a:rPr>
              <a:t>GNURadio</a:t>
            </a:r>
            <a:r>
              <a:rPr lang="en-US" sz="1200" i="0" kern="1200" dirty="0" smtClean="0">
                <a:solidFill>
                  <a:schemeClr val="tx1"/>
                </a:solidFill>
                <a:effectLst/>
                <a:latin typeface="+mn-lt"/>
                <a:ea typeface="+mn-ea"/>
                <a:cs typeface="+mn-cs"/>
              </a:rPr>
              <a:t> specifically for radio astronomy applications. It was this</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software branch that was used as the base for the </a:t>
            </a:r>
            <a:r>
              <a:rPr lang="en-US" sz="1200" i="0" kern="1200" dirty="0" err="1" smtClean="0">
                <a:solidFill>
                  <a:schemeClr val="tx1"/>
                </a:solidFill>
                <a:effectLst/>
                <a:latin typeface="+mn-lt"/>
                <a:ea typeface="+mn-ea"/>
                <a:cs typeface="+mn-cs"/>
              </a:rPr>
              <a:t>GNURadio</a:t>
            </a:r>
            <a:r>
              <a:rPr lang="en-US" sz="1200" i="0" kern="1200" dirty="0" smtClean="0">
                <a:solidFill>
                  <a:schemeClr val="tx1"/>
                </a:solidFill>
                <a:effectLst/>
                <a:latin typeface="+mn-lt"/>
                <a:ea typeface="+mn-ea"/>
                <a:cs typeface="+mn-cs"/>
              </a:rPr>
              <a:t> program</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that was used in this thesis.</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7</a:t>
            </a:fld>
            <a:endParaRPr lang="en-US"/>
          </a:p>
        </p:txBody>
      </p:sp>
    </p:spTree>
    <p:extLst>
      <p:ext uri="{BB962C8B-B14F-4D97-AF65-F5344CB8AC3E}">
        <p14:creationId xmlns:p14="http://schemas.microsoft.com/office/powerpoint/2010/main" val="4197992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While the students in this paper built their own hardware, </a:t>
            </a:r>
            <a:r>
              <a:rPr lang="en-US" sz="1200" i="0" kern="1200" dirty="0" err="1" smtClean="0">
                <a:solidFill>
                  <a:schemeClr val="tx1"/>
                </a:solidFill>
                <a:effectLst/>
                <a:latin typeface="+mn-lt"/>
                <a:ea typeface="+mn-ea"/>
                <a:cs typeface="+mn-cs"/>
              </a:rPr>
              <a:t>GNURadio</a:t>
            </a:r>
            <a:r>
              <a:rPr lang="en-US" sz="1200" i="0" kern="1200" dirty="0" smtClean="0">
                <a:solidFill>
                  <a:schemeClr val="tx1"/>
                </a:solidFill>
                <a:effectLst/>
                <a:latin typeface="+mn-lt"/>
                <a:ea typeface="+mn-ea"/>
                <a:cs typeface="+mn-cs"/>
              </a:rPr>
              <a:t> was</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still used to develop the software. Another goal of this project was to</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produce a low cost solution using </a:t>
            </a:r>
            <a:r>
              <a:rPr lang="en-US" sz="1200" i="0" kern="1200" dirty="0" err="1" smtClean="0">
                <a:solidFill>
                  <a:schemeClr val="tx1"/>
                </a:solidFill>
                <a:effectLst/>
                <a:latin typeface="+mn-lt"/>
                <a:ea typeface="+mn-ea"/>
                <a:cs typeface="+mn-cs"/>
              </a:rPr>
              <a:t>GNURadio</a:t>
            </a:r>
            <a:r>
              <a:rPr lang="en-US" sz="1200" i="0" kern="1200" dirty="0" smtClean="0">
                <a:solidFill>
                  <a:schemeClr val="tx1"/>
                </a:solidFill>
                <a:effectLst/>
                <a:latin typeface="+mn-lt"/>
                <a:ea typeface="+mn-ea"/>
                <a:cs typeface="+mn-cs"/>
              </a:rPr>
              <a:t>.</a:t>
            </a:r>
            <a:br>
              <a:rPr lang="en-US" sz="1200" i="0" kern="1200" dirty="0" smtClean="0">
                <a:solidFill>
                  <a:schemeClr val="tx1"/>
                </a:solidFill>
                <a:effectLst/>
                <a:latin typeface="+mn-lt"/>
                <a:ea typeface="+mn-ea"/>
                <a:cs typeface="+mn-cs"/>
              </a:rPr>
            </a:b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8</a:t>
            </a:fld>
            <a:endParaRPr lang="en-US"/>
          </a:p>
        </p:txBody>
      </p:sp>
    </p:spTree>
    <p:extLst>
      <p:ext uri="{BB962C8B-B14F-4D97-AF65-F5344CB8AC3E}">
        <p14:creationId xmlns:p14="http://schemas.microsoft.com/office/powerpoint/2010/main" val="8373900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The primary goal of a radiometer is to measure power. While that</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statement sounds easy, there are in fact many factors that go in to how</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well a radiometer can measure the power it sees. A better statement</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would be that a radiometer’s primary goal is to accurately measure power</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within a certain degree of accuracy. In order to accurately and within a</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high degree of precision measure power, a radiometer must take into</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account various factors such as the system noise, the bandwidth of the</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signal and the stability of the system as a whole.</a:t>
            </a: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9</a:t>
            </a:fld>
            <a:endParaRPr lang="en-US"/>
          </a:p>
        </p:txBody>
      </p:sp>
    </p:spTree>
    <p:extLst>
      <p:ext uri="{BB962C8B-B14F-4D97-AF65-F5344CB8AC3E}">
        <p14:creationId xmlns:p14="http://schemas.microsoft.com/office/powerpoint/2010/main" val="1746182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To measure power we begin with the noise signal coming from the</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antenna. Our antenna is assumed to be looking at our target of interest</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and it is assumed that we can relate the antenna noise to the noise from</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the source. It is often easier to refer to this noise as the brightness</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temperature. Therefore the brightness temperature of the source can be</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related to the brightness temperature at the antenna. We will refer to</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this brightness temperature as T</a:t>
            </a:r>
            <a:r>
              <a:rPr lang="en-US" sz="1200" i="1" kern="1200" dirty="0" smtClean="0">
                <a:solidFill>
                  <a:schemeClr val="tx1"/>
                </a:solidFill>
                <a:effectLst/>
                <a:latin typeface="+mn-lt"/>
                <a:ea typeface="+mn-ea"/>
                <a:cs typeface="+mn-cs"/>
              </a:rPr>
              <a:t>A</a:t>
            </a: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10</a:t>
            </a:fld>
            <a:endParaRPr lang="en-US"/>
          </a:p>
        </p:txBody>
      </p:sp>
    </p:spTree>
    <p:extLst>
      <p:ext uri="{BB962C8B-B14F-4D97-AF65-F5344CB8AC3E}">
        <p14:creationId xmlns:p14="http://schemas.microsoft.com/office/powerpoint/2010/main" val="1187085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i="0" kern="1200" dirty="0" smtClean="0">
                <a:solidFill>
                  <a:schemeClr val="tx1"/>
                </a:solidFill>
                <a:effectLst/>
                <a:latin typeface="+mn-lt"/>
                <a:ea typeface="+mn-ea"/>
                <a:cs typeface="+mn-cs"/>
              </a:rPr>
              <a:t>The antenna itself also adds noise. Our greatest contributor to noise is</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from the LNAs. However mismatches in the RF chain and other factors</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can also increase this noise. This noise covers up or obscures the noise</a:t>
            </a:r>
            <a:br>
              <a:rPr lang="en-US" sz="1200" i="0" kern="1200" dirty="0" smtClean="0">
                <a:solidFill>
                  <a:schemeClr val="tx1"/>
                </a:solidFill>
                <a:effectLst/>
                <a:latin typeface="+mn-lt"/>
                <a:ea typeface="+mn-ea"/>
                <a:cs typeface="+mn-cs"/>
              </a:rPr>
            </a:br>
            <a:r>
              <a:rPr lang="en-US" sz="1200" i="0" kern="1200" dirty="0" smtClean="0">
                <a:solidFill>
                  <a:schemeClr val="tx1"/>
                </a:solidFill>
                <a:effectLst/>
                <a:latin typeface="+mn-lt"/>
                <a:ea typeface="+mn-ea"/>
                <a:cs typeface="+mn-cs"/>
              </a:rPr>
              <a:t>that we are interested in so we want to keep this to a minimum.</a:t>
            </a:r>
            <a:endParaRPr lang="en-US" dirty="0"/>
          </a:p>
        </p:txBody>
      </p:sp>
      <p:sp>
        <p:nvSpPr>
          <p:cNvPr id="4" name="Slide Number Placeholder 3"/>
          <p:cNvSpPr>
            <a:spLocks noGrp="1"/>
          </p:cNvSpPr>
          <p:nvPr>
            <p:ph type="sldNum" sz="quarter" idx="10"/>
          </p:nvPr>
        </p:nvSpPr>
        <p:spPr/>
        <p:txBody>
          <a:bodyPr/>
          <a:lstStyle/>
          <a:p>
            <a:fld id="{F6B4E5CE-D376-4E0B-A81B-2825CA1B6127}" type="slidenum">
              <a:rPr lang="en-US" smtClean="0"/>
              <a:t>11</a:t>
            </a:fld>
            <a:endParaRPr lang="en-US"/>
          </a:p>
        </p:txBody>
      </p:sp>
    </p:spTree>
    <p:extLst>
      <p:ext uri="{BB962C8B-B14F-4D97-AF65-F5344CB8AC3E}">
        <p14:creationId xmlns:p14="http://schemas.microsoft.com/office/powerpoint/2010/main" val="10527093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219200" y="1425576"/>
            <a:ext cx="9652000" cy="1470025"/>
          </a:xfrm>
        </p:spPr>
        <p:txBody>
          <a:bodyPr>
            <a:noAutofit/>
          </a:bodyPr>
          <a:lstStyle>
            <a:lvl1pPr>
              <a:defRPr sz="3200">
                <a:solidFill>
                  <a:schemeClr val="accent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828800" y="3505200"/>
            <a:ext cx="8534400" cy="1752600"/>
          </a:xfrm>
        </p:spPr>
        <p:txBody>
          <a:bodyPr>
            <a:noAutofit/>
          </a:bodyPr>
          <a:lstStyle>
            <a:lvl1pPr marL="0" indent="0" algn="ctr">
              <a:buNone/>
              <a:defRPr sz="22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8" name="Rectangle 7"/>
          <p:cNvSpPr/>
          <p:nvPr/>
        </p:nvSpPr>
        <p:spPr>
          <a:xfrm>
            <a:off x="-5805" y="0"/>
            <a:ext cx="12197805" cy="914400"/>
          </a:xfrm>
          <a:prstGeom prst="rect">
            <a:avLst/>
          </a:prstGeom>
          <a:solidFill>
            <a:schemeClr val="tx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1" name="Rectangle 10"/>
          <p:cNvSpPr/>
          <p:nvPr/>
        </p:nvSpPr>
        <p:spPr>
          <a:xfrm>
            <a:off x="0" y="6583680"/>
            <a:ext cx="12203395" cy="27432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3" name="Footer Placeholder 4"/>
          <p:cNvSpPr txBox="1">
            <a:spLocks/>
          </p:cNvSpPr>
          <p:nvPr/>
        </p:nvSpPr>
        <p:spPr>
          <a:xfrm>
            <a:off x="6102387" y="6583680"/>
            <a:ext cx="6089613" cy="274320"/>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300" dirty="0">
              <a:solidFill>
                <a:schemeClr val="bg1"/>
              </a:solidFill>
            </a:endParaRPr>
          </a:p>
        </p:txBody>
      </p:sp>
      <p:sp>
        <p:nvSpPr>
          <p:cNvPr id="18" name="Footer Placeholder 4"/>
          <p:cNvSpPr txBox="1">
            <a:spLocks/>
          </p:cNvSpPr>
          <p:nvPr/>
        </p:nvSpPr>
        <p:spPr>
          <a:xfrm>
            <a:off x="-24107" y="6573282"/>
            <a:ext cx="6089613" cy="274320"/>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indent="0" algn="ctr" defTabSz="914400" rtl="0" eaLnBrk="1" fontAlgn="auto" latinLnBrk="0" hangingPunct="1">
              <a:lnSpc>
                <a:spcPct val="100000"/>
              </a:lnSpc>
              <a:spcBef>
                <a:spcPts val="0"/>
              </a:spcBef>
              <a:spcAft>
                <a:spcPts val="0"/>
              </a:spcAft>
              <a:buClrTx/>
              <a:buSzTx/>
              <a:buFontTx/>
              <a:buNone/>
              <a:tabLst/>
              <a:defRPr/>
            </a:pPr>
            <a:endParaRPr lang="en-US" sz="1300" dirty="0">
              <a:solidFill>
                <a:schemeClr val="bg1"/>
              </a:solidFill>
            </a:endParaRPr>
          </a:p>
        </p:txBody>
      </p:sp>
    </p:spTree>
    <p:extLst>
      <p:ext uri="{BB962C8B-B14F-4D97-AF65-F5344CB8AC3E}">
        <p14:creationId xmlns:p14="http://schemas.microsoft.com/office/powerpoint/2010/main" val="364564196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8" name="Rectangle 7"/>
          <p:cNvSpPr/>
          <p:nvPr/>
        </p:nvSpPr>
        <p:spPr>
          <a:xfrm>
            <a:off x="-5808" y="0"/>
            <a:ext cx="7839456" cy="667512"/>
          </a:xfrm>
          <a:prstGeom prst="rect">
            <a:avLst/>
          </a:prstGeom>
          <a:solidFill>
            <a:srgbClr val="73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2" name="Title 1"/>
          <p:cNvSpPr>
            <a:spLocks noGrp="1"/>
          </p:cNvSpPr>
          <p:nvPr>
            <p:ph type="title"/>
          </p:nvPr>
        </p:nvSpPr>
        <p:spPr>
          <a:xfrm>
            <a:off x="101600" y="0"/>
            <a:ext cx="7721600" cy="667512"/>
          </a:xfrm>
        </p:spPr>
        <p:txBody>
          <a:bodyPr>
            <a:noAutofit/>
          </a:bodyPr>
          <a:lstStyle>
            <a:lvl1pPr algn="l">
              <a:defRPr sz="3200">
                <a:solidFill>
                  <a:schemeClr val="bg1"/>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101600" y="914400"/>
            <a:ext cx="11785600" cy="5562600"/>
          </a:xfrm>
        </p:spPr>
        <p:txBody>
          <a:bodyPr>
            <a:noAutofit/>
          </a:bodyPr>
          <a:lstStyle>
            <a:lvl1pPr>
              <a:defRPr sz="2800">
                <a:solidFill>
                  <a:srgbClr val="000000"/>
                </a:solidFill>
              </a:defRPr>
            </a:lvl1pPr>
            <a:lvl2pPr>
              <a:defRPr sz="2400">
                <a:solidFill>
                  <a:srgbClr val="4D4D4D"/>
                </a:solidFill>
              </a:defRPr>
            </a:lvl2pPr>
            <a:lvl3pPr>
              <a:defRPr sz="2000">
                <a:solidFill>
                  <a:srgbClr val="4D4D4D"/>
                </a:solidFill>
              </a:defRPr>
            </a:lvl3pPr>
            <a:lvl4pPr>
              <a:defRPr sz="1800">
                <a:solidFill>
                  <a:srgbClr val="4D4D4D"/>
                </a:solidFill>
              </a:defRPr>
            </a:lvl4pPr>
            <a:lvl5pPr>
              <a:defRPr sz="1800">
                <a:solidFill>
                  <a:srgbClr val="4D4D4D"/>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Rectangle 8"/>
          <p:cNvSpPr/>
          <p:nvPr/>
        </p:nvSpPr>
        <p:spPr>
          <a:xfrm>
            <a:off x="7823200" y="0"/>
            <a:ext cx="4364736" cy="6675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baseline="0" dirty="0" smtClean="0"/>
          </a:p>
        </p:txBody>
      </p:sp>
      <p:sp>
        <p:nvSpPr>
          <p:cNvPr id="10" name="Rectangle 9"/>
          <p:cNvSpPr/>
          <p:nvPr/>
        </p:nvSpPr>
        <p:spPr>
          <a:xfrm>
            <a:off x="0" y="6583680"/>
            <a:ext cx="7815072" cy="274320"/>
          </a:xfrm>
          <a:prstGeom prst="rect">
            <a:avLst/>
          </a:prstGeom>
          <a:solidFill>
            <a:srgbClr val="73262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1" name="Rectangle 10"/>
          <p:cNvSpPr/>
          <p:nvPr/>
        </p:nvSpPr>
        <p:spPr>
          <a:xfrm>
            <a:off x="7815072" y="6583680"/>
            <a:ext cx="4376928" cy="27432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12" name="Footer Placeholder 4"/>
          <p:cNvSpPr txBox="1">
            <a:spLocks/>
          </p:cNvSpPr>
          <p:nvPr/>
        </p:nvSpPr>
        <p:spPr>
          <a:xfrm>
            <a:off x="7823200" y="6583680"/>
            <a:ext cx="4368800" cy="274320"/>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300" baseline="0" dirty="0" smtClean="0">
                <a:solidFill>
                  <a:schemeClr val="bg1"/>
                </a:solidFill>
              </a:rPr>
              <a:t>MS Final Oral</a:t>
            </a:r>
            <a:r>
              <a:rPr lang="en-US" sz="1300" dirty="0" smtClean="0">
                <a:solidFill>
                  <a:schemeClr val="bg1"/>
                </a:solidFill>
              </a:rPr>
              <a:t>  ::   </a:t>
            </a:r>
            <a:fld id="{B6F15528-21DE-4FAA-801E-634DDDAF4B2B}" type="slidenum">
              <a:rPr lang="en-US" sz="1300" smtClean="0">
                <a:solidFill>
                  <a:schemeClr val="bg1"/>
                </a:solidFill>
              </a:rPr>
              <a:pPr marL="0" marR="0" indent="0" algn="ctr" defTabSz="914400" rtl="0" eaLnBrk="1" fontAlgn="auto" latinLnBrk="0" hangingPunct="1">
                <a:lnSpc>
                  <a:spcPct val="100000"/>
                </a:lnSpc>
                <a:spcBef>
                  <a:spcPts val="0"/>
                </a:spcBef>
                <a:spcAft>
                  <a:spcPts val="0"/>
                </a:spcAft>
                <a:buClrTx/>
                <a:buSzTx/>
                <a:buFontTx/>
                <a:buNone/>
                <a:tabLst/>
                <a:defRPr/>
              </a:pPr>
              <a:t>‹#›</a:t>
            </a:fld>
            <a:endParaRPr lang="en-US" sz="1300" dirty="0">
              <a:solidFill>
                <a:schemeClr val="bg1"/>
              </a:solidFill>
            </a:endParaRPr>
          </a:p>
        </p:txBody>
      </p:sp>
      <p:sp>
        <p:nvSpPr>
          <p:cNvPr id="13" name="Footer Placeholder 4"/>
          <p:cNvSpPr txBox="1">
            <a:spLocks/>
          </p:cNvSpPr>
          <p:nvPr/>
        </p:nvSpPr>
        <p:spPr>
          <a:xfrm>
            <a:off x="-24107" y="6573282"/>
            <a:ext cx="7839179" cy="274320"/>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300" dirty="0" smtClean="0">
                <a:solidFill>
                  <a:schemeClr val="bg1"/>
                </a:solidFill>
              </a:rPr>
              <a:t>Matthew E. Nelson   ::   Iowa</a:t>
            </a:r>
            <a:r>
              <a:rPr lang="en-US" sz="1300" baseline="0" dirty="0" smtClean="0">
                <a:solidFill>
                  <a:schemeClr val="bg1"/>
                </a:solidFill>
              </a:rPr>
              <a:t> State University</a:t>
            </a:r>
            <a:endParaRPr lang="en-US" sz="1300" dirty="0">
              <a:solidFill>
                <a:schemeClr val="bg1"/>
              </a:solidFill>
            </a:endParaRPr>
          </a:p>
        </p:txBody>
      </p:sp>
    </p:spTree>
    <p:extLst>
      <p:ext uri="{BB962C8B-B14F-4D97-AF65-F5344CB8AC3E}">
        <p14:creationId xmlns:p14="http://schemas.microsoft.com/office/powerpoint/2010/main" val="17838545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894082565"/>
      </p:ext>
    </p:extLst>
  </p:cSld>
  <p:clrMap bg1="lt1" tx1="dk1" bg2="lt2" tx2="dk2" accent1="accent1" accent2="accent2" accent3="accent3" accent4="accent4" accent5="accent5" accent6="accent6" hlink="hlink" folHlink="folHlink"/>
  <p:sldLayoutIdLst>
    <p:sldLayoutId id="2147483662" r:id="rId1"/>
    <p:sldLayoutId id="2147483663" r:id="rId2"/>
  </p:sldLayoutIdLst>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diagramData" Target="../diagrams/data4.xml"/><Relationship Id="rId13" Type="http://schemas.openxmlformats.org/officeDocument/2006/relationships/diagramData" Target="../diagrams/data5.xml"/><Relationship Id="rId3" Type="http://schemas.openxmlformats.org/officeDocument/2006/relationships/diagramData" Target="../diagrams/data3.xml"/><Relationship Id="rId7" Type="http://schemas.microsoft.com/office/2007/relationships/diagramDrawing" Target="../diagrams/drawing3.xml"/><Relationship Id="rId12" Type="http://schemas.microsoft.com/office/2007/relationships/diagramDrawing" Target="../diagrams/drawing4.xml"/><Relationship Id="rId17" Type="http://schemas.microsoft.com/office/2007/relationships/diagramDrawing" Target="../diagrams/drawing5.xml"/><Relationship Id="rId2" Type="http://schemas.openxmlformats.org/officeDocument/2006/relationships/notesSlide" Target="../notesSlides/notesSlide17.xml"/><Relationship Id="rId16" Type="http://schemas.openxmlformats.org/officeDocument/2006/relationships/diagramColors" Target="../diagrams/colors5.xml"/><Relationship Id="rId1" Type="http://schemas.openxmlformats.org/officeDocument/2006/relationships/slideLayout" Target="../slideLayouts/slideLayout2.xml"/><Relationship Id="rId6" Type="http://schemas.openxmlformats.org/officeDocument/2006/relationships/diagramColors" Target="../diagrams/colors3.xml"/><Relationship Id="rId11" Type="http://schemas.openxmlformats.org/officeDocument/2006/relationships/diagramColors" Target="../diagrams/colors4.xml"/><Relationship Id="rId5" Type="http://schemas.openxmlformats.org/officeDocument/2006/relationships/diagramQuickStyle" Target="../diagrams/quickStyle3.xml"/><Relationship Id="rId15" Type="http://schemas.openxmlformats.org/officeDocument/2006/relationships/diagramQuickStyle" Target="../diagrams/quickStyle5.xml"/><Relationship Id="rId10" Type="http://schemas.openxmlformats.org/officeDocument/2006/relationships/diagramQuickStyle" Target="../diagrams/quickStyle4.xml"/><Relationship Id="rId4" Type="http://schemas.openxmlformats.org/officeDocument/2006/relationships/diagramLayout" Target="../diagrams/layout3.xml"/><Relationship Id="rId9" Type="http://schemas.openxmlformats.org/officeDocument/2006/relationships/diagramLayout" Target="../diagrams/layout4.xml"/><Relationship Id="rId14" Type="http://schemas.openxmlformats.org/officeDocument/2006/relationships/diagramLayout" Target="../diagrams/layout5.xml"/></Relationships>
</file>

<file path=ppt/slides/_rels/slide28.xml.rels><?xml version="1.0" encoding="UTF-8" standalone="yes"?>
<Relationships xmlns="http://schemas.openxmlformats.org/package/2006/relationships"><Relationship Id="rId8" Type="http://schemas.openxmlformats.org/officeDocument/2006/relationships/diagramLayout" Target="../diagrams/layout7.xml"/><Relationship Id="rId3" Type="http://schemas.openxmlformats.org/officeDocument/2006/relationships/diagramLayout" Target="../diagrams/layout6.xml"/><Relationship Id="rId7" Type="http://schemas.openxmlformats.org/officeDocument/2006/relationships/diagramData" Target="../diagrams/data7.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0" Type="http://schemas.openxmlformats.org/officeDocument/2006/relationships/diagramColors" Target="../diagrams/colors7.xml"/><Relationship Id="rId4" Type="http://schemas.openxmlformats.org/officeDocument/2006/relationships/diagramQuickStyle" Target="../diagrams/quickStyle6.xml"/><Relationship Id="rId9" Type="http://schemas.openxmlformats.org/officeDocument/2006/relationships/diagramQuickStyle" Target="../diagrams/quickStyle7.xml"/></Relationships>
</file>

<file path=ppt/slides/_rels/slide29.xml.rels><?xml version="1.0" encoding="UTF-8" standalone="yes"?>
<Relationships xmlns="http://schemas.openxmlformats.org/package/2006/relationships"><Relationship Id="rId8" Type="http://schemas.openxmlformats.org/officeDocument/2006/relationships/diagramLayout" Target="../diagrams/layout9.xml"/><Relationship Id="rId13" Type="http://schemas.openxmlformats.org/officeDocument/2006/relationships/diagramLayout" Target="../diagrams/layout10.xml"/><Relationship Id="rId3" Type="http://schemas.openxmlformats.org/officeDocument/2006/relationships/diagramLayout" Target="../diagrams/layout8.xml"/><Relationship Id="rId7" Type="http://schemas.openxmlformats.org/officeDocument/2006/relationships/diagramData" Target="../diagrams/data9.xml"/><Relationship Id="rId12" Type="http://schemas.openxmlformats.org/officeDocument/2006/relationships/diagramData" Target="../diagrams/data10.xml"/><Relationship Id="rId2" Type="http://schemas.openxmlformats.org/officeDocument/2006/relationships/diagramData" Target="../diagrams/data8.xml"/><Relationship Id="rId16" Type="http://schemas.microsoft.com/office/2007/relationships/diagramDrawing" Target="../diagrams/drawing10.xml"/><Relationship Id="rId1" Type="http://schemas.openxmlformats.org/officeDocument/2006/relationships/slideLayout" Target="../slideLayouts/slideLayout2.xml"/><Relationship Id="rId6" Type="http://schemas.microsoft.com/office/2007/relationships/diagramDrawing" Target="../diagrams/drawing8.xml"/><Relationship Id="rId11" Type="http://schemas.microsoft.com/office/2007/relationships/diagramDrawing" Target="../diagrams/drawing9.xml"/><Relationship Id="rId5" Type="http://schemas.openxmlformats.org/officeDocument/2006/relationships/diagramColors" Target="../diagrams/colors8.xml"/><Relationship Id="rId15" Type="http://schemas.openxmlformats.org/officeDocument/2006/relationships/diagramColors" Target="../diagrams/colors10.xml"/><Relationship Id="rId10" Type="http://schemas.openxmlformats.org/officeDocument/2006/relationships/diagramColors" Target="../diagrams/colors9.xml"/><Relationship Id="rId4" Type="http://schemas.openxmlformats.org/officeDocument/2006/relationships/diagramQuickStyle" Target="../diagrams/quickStyle8.xml"/><Relationship Id="rId9" Type="http://schemas.openxmlformats.org/officeDocument/2006/relationships/diagramQuickStyle" Target="../diagrams/quickStyle9.xml"/><Relationship Id="rId14" Type="http://schemas.openxmlformats.org/officeDocument/2006/relationships/diagramQuickStyle" Target="../diagrams/quickStyle1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2.xml"/><Relationship Id="rId3" Type="http://schemas.openxmlformats.org/officeDocument/2006/relationships/diagramData" Target="../diagrams/data1.xml"/><Relationship Id="rId7" Type="http://schemas.microsoft.com/office/2007/relationships/diagramDrawing" Target="../diagrams/drawing1.xml"/><Relationship Id="rId12"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5" Type="http://schemas.openxmlformats.org/officeDocument/2006/relationships/diagramQuickStyle" Target="../diagrams/quickStyle1.xml"/><Relationship Id="rId10" Type="http://schemas.openxmlformats.org/officeDocument/2006/relationships/diagramQuickStyle" Target="../diagrams/quickStyle2.xml"/><Relationship Id="rId4" Type="http://schemas.openxmlformats.org/officeDocument/2006/relationships/diagramLayout" Target="../diagrams/layout1.xml"/><Relationship Id="rId9"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t>Implementation and Evaluation of a Software Defined Radio Based Radiometer</a:t>
            </a:r>
            <a:endParaRPr lang="en-US" dirty="0"/>
          </a:p>
        </p:txBody>
      </p:sp>
      <p:sp>
        <p:nvSpPr>
          <p:cNvPr id="3" name="Subtitle 2"/>
          <p:cNvSpPr>
            <a:spLocks noGrp="1"/>
          </p:cNvSpPr>
          <p:nvPr>
            <p:ph type="subTitle" idx="1"/>
          </p:nvPr>
        </p:nvSpPr>
        <p:spPr/>
        <p:txBody>
          <a:bodyPr>
            <a:normAutofit/>
          </a:bodyPr>
          <a:lstStyle/>
          <a:p>
            <a:r>
              <a:rPr lang="en-US" dirty="0" smtClean="0"/>
              <a:t>Matthew E. Nelson</a:t>
            </a:r>
          </a:p>
          <a:p>
            <a:r>
              <a:rPr lang="en-US" dirty="0" smtClean="0"/>
              <a:t>Iowa State University</a:t>
            </a:r>
          </a:p>
          <a:p>
            <a:r>
              <a:rPr lang="en-US" dirty="0" smtClean="0"/>
              <a:t>Electrical and Computer Engineering</a:t>
            </a:r>
            <a:endParaRPr lang="en-US" dirty="0"/>
          </a:p>
        </p:txBody>
      </p:sp>
    </p:spTree>
    <p:extLst>
      <p:ext uri="{BB962C8B-B14F-4D97-AF65-F5344CB8AC3E}">
        <p14:creationId xmlns:p14="http://schemas.microsoft.com/office/powerpoint/2010/main" val="24493632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SDR and Radiometer Basics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marL="0" indent="0">
                  <a:buNone/>
                </a:pPr>
                <a:r>
                  <a:rPr lang="en-US" sz="2400" dirty="0"/>
                  <a:t>A very simple and ideal radiometer is an antenna that amplifies </a:t>
                </a:r>
                <a:r>
                  <a:rPr lang="en-US" sz="2400" dirty="0" smtClean="0"/>
                  <a:t>a signal </a:t>
                </a:r>
                <a:r>
                  <a:rPr lang="en-US" sz="2400" dirty="0"/>
                  <a:t>with a gain of G and is within a bandwidth of </a:t>
                </a:r>
                <a:r>
                  <a:rPr lang="en-US" sz="2400" dirty="0" smtClean="0"/>
                  <a:t>B or </a:t>
                </a:r>
                <a14:m>
                  <m:oMath xmlns:m="http://schemas.openxmlformats.org/officeDocument/2006/math">
                    <m:r>
                      <a:rPr lang="en-US" sz="2400" i="1" smtClean="0">
                        <a:latin typeface="Cambria Math" charset="0"/>
                        <a:ea typeface="Cambria Math" charset="0"/>
                        <a:cs typeface="Cambria Math" charset="0"/>
                      </a:rPr>
                      <m:t>𝛽</m:t>
                    </m:r>
                  </m:oMath>
                </a14:m>
                <a:r>
                  <a:rPr lang="en-US" sz="2400" dirty="0" smtClean="0"/>
                  <a:t>. </a:t>
                </a:r>
                <a:r>
                  <a:rPr lang="en-US" sz="2400" dirty="0"/>
                  <a:t>A </a:t>
                </a:r>
                <a:r>
                  <a:rPr lang="en-US" sz="2400" dirty="0" smtClean="0"/>
                  <a:t>device then </a:t>
                </a:r>
                <a:r>
                  <a:rPr lang="en-US" sz="2400" dirty="0"/>
                  <a:t>measures the power from this system. The total </a:t>
                </a:r>
                <a:r>
                  <a:rPr lang="en-US" sz="2400" dirty="0" smtClean="0"/>
                  <a:t>power received </a:t>
                </a:r>
                <a:r>
                  <a:rPr lang="en-US" sz="2400" dirty="0"/>
                  <a:t>by the is the noise temperature of the object it is </a:t>
                </a:r>
                <a:r>
                  <a:rPr lang="en-US" sz="2400" dirty="0" smtClean="0"/>
                  <a:t>pointed at</a:t>
                </a:r>
                <a:r>
                  <a:rPr lang="en-US" sz="2400" dirty="0"/>
                  <a:t>. Therefore the brightness temperature of the source can </a:t>
                </a:r>
                <a:r>
                  <a:rPr lang="en-US" sz="2400" dirty="0" smtClean="0"/>
                  <a:t>be related </a:t>
                </a:r>
                <a:r>
                  <a:rPr lang="en-US" sz="2400" dirty="0"/>
                  <a:t>to the brightness temperature at the antenna. We will </a:t>
                </a:r>
                <a:r>
                  <a:rPr lang="en-US" sz="2400" dirty="0" smtClean="0"/>
                  <a:t>refer to </a:t>
                </a:r>
                <a:r>
                  <a:rPr lang="en-US" sz="2400" dirty="0"/>
                  <a:t>this brightness temperature as T</a:t>
                </a:r>
                <a:r>
                  <a:rPr lang="en-US" sz="2400" i="1" baseline="-25000" dirty="0"/>
                  <a:t>A</a:t>
                </a:r>
                <a:r>
                  <a:rPr lang="en-US" sz="2400" dirty="0"/>
                  <a:t/>
                </a:r>
                <a:br>
                  <a:rPr lang="en-US" sz="2400" dirty="0"/>
                </a:br>
                <a:r>
                  <a:rPr lang="en-US" sz="2400" dirty="0"/>
                  <a:t/>
                </a:r>
                <a:br>
                  <a:rPr lang="en-US" sz="2400" dirty="0"/>
                </a:br>
                <a:endParaRPr lang="en-US" sz="2400" dirty="0" smtClean="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3"/>
                <a:stretch>
                  <a:fillRect l="-828" t="-876" r="-1293"/>
                </a:stretch>
              </a:blipFill>
            </p:spPr>
            <p:txBody>
              <a:bodyPr/>
              <a:lstStyle/>
              <a:p>
                <a:r>
                  <a:rPr lang="en-US">
                    <a:noFill/>
                  </a:rPr>
                  <a:t> </a:t>
                </a:r>
              </a:p>
            </p:txBody>
          </p:sp>
        </mc:Fallback>
      </mc:AlternateContent>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61815" y="4126091"/>
            <a:ext cx="6929329" cy="1743003"/>
          </a:xfrm>
          <a:prstGeom prst="rect">
            <a:avLst/>
          </a:prstGeom>
        </p:spPr>
      </p:pic>
      <p:sp>
        <p:nvSpPr>
          <p:cNvPr id="6" name="TextBox 5"/>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t>Related Works</a:t>
            </a:r>
          </a:p>
          <a:p>
            <a:r>
              <a:rPr lang="en-US" sz="1000" dirty="0">
                <a:solidFill>
                  <a:schemeClr val="bg1"/>
                </a:solidFill>
              </a:rPr>
              <a:t>Background</a:t>
            </a:r>
          </a:p>
          <a:p>
            <a:r>
              <a:rPr lang="en-US" sz="1000" dirty="0" smtClean="0"/>
              <a:t>Implementation</a:t>
            </a:r>
            <a:endParaRPr lang="en-US" sz="1000" dirty="0"/>
          </a:p>
          <a:p>
            <a:r>
              <a:rPr lang="en-US" sz="1000" dirty="0"/>
              <a:t>Experimental Results</a:t>
            </a:r>
          </a:p>
          <a:p>
            <a:r>
              <a:rPr lang="en-US" sz="1000" dirty="0"/>
              <a:t>Example Usage Scenario</a:t>
            </a:r>
          </a:p>
          <a:p>
            <a:r>
              <a:rPr lang="en-US" sz="1000" dirty="0"/>
              <a:t>Closing</a:t>
            </a:r>
          </a:p>
        </p:txBody>
      </p:sp>
    </p:spTree>
    <p:extLst>
      <p:ext uri="{BB962C8B-B14F-4D97-AF65-F5344CB8AC3E}">
        <p14:creationId xmlns:p14="http://schemas.microsoft.com/office/powerpoint/2010/main" val="10017703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SDR and Radiometer Basics</a:t>
            </a:r>
          </a:p>
        </p:txBody>
      </p:sp>
      <p:sp>
        <p:nvSpPr>
          <p:cNvPr id="3" name="Content Placeholder 2"/>
          <p:cNvSpPr>
            <a:spLocks noGrp="1"/>
          </p:cNvSpPr>
          <p:nvPr>
            <p:ph idx="1"/>
          </p:nvPr>
        </p:nvSpPr>
        <p:spPr/>
        <p:txBody>
          <a:bodyPr>
            <a:normAutofit/>
          </a:bodyPr>
          <a:lstStyle/>
          <a:p>
            <a:pPr marL="0" indent="0">
              <a:buNone/>
            </a:pPr>
            <a:r>
              <a:rPr lang="en-US" sz="2400" dirty="0" smtClean="0"/>
              <a:t>A more realistic model is a system that includes the noise that is generated by the radiometer itself.  This noise is added to the noise from the antenna.</a:t>
            </a:r>
            <a:r>
              <a:rPr lang="en-US" sz="2400" dirty="0"/>
              <a:t/>
            </a:r>
            <a:br>
              <a:rPr lang="en-US" sz="2400" dirty="0"/>
            </a:br>
            <a:endParaRPr lang="en-US" sz="2400" dirty="0" smtClean="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9655" y="3917571"/>
            <a:ext cx="8393650" cy="2120635"/>
          </a:xfrm>
          <a:prstGeom prst="rect">
            <a:avLst/>
          </a:prstGeom>
        </p:spPr>
      </p:pic>
      <p:sp>
        <p:nvSpPr>
          <p:cNvPr id="6" name="TextBox 5"/>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t>Related Works</a:t>
            </a:r>
          </a:p>
          <a:p>
            <a:r>
              <a:rPr lang="en-US" sz="1000" dirty="0">
                <a:solidFill>
                  <a:schemeClr val="bg1"/>
                </a:solidFill>
              </a:rPr>
              <a:t>Background</a:t>
            </a:r>
          </a:p>
          <a:p>
            <a:r>
              <a:rPr lang="en-US" sz="1000" dirty="0" smtClean="0"/>
              <a:t>Implementation</a:t>
            </a:r>
            <a:endParaRPr lang="en-US" sz="1000" dirty="0"/>
          </a:p>
          <a:p>
            <a:r>
              <a:rPr lang="en-US" sz="1000" dirty="0"/>
              <a:t>Experimental Results</a:t>
            </a:r>
          </a:p>
          <a:p>
            <a:r>
              <a:rPr lang="en-US" sz="1000" dirty="0"/>
              <a:t>Example Usage Scenario</a:t>
            </a:r>
          </a:p>
          <a:p>
            <a:r>
              <a:rPr lang="en-US" sz="1000" dirty="0"/>
              <a:t>Closing</a:t>
            </a:r>
          </a:p>
        </p:txBody>
      </p:sp>
    </p:spTree>
    <p:extLst>
      <p:ext uri="{BB962C8B-B14F-4D97-AF65-F5344CB8AC3E}">
        <p14:creationId xmlns:p14="http://schemas.microsoft.com/office/powerpoint/2010/main" val="192179757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SDR and Radiometer Basics</a:t>
            </a:r>
          </a:p>
        </p:txBody>
      </p:sp>
      <p:sp>
        <p:nvSpPr>
          <p:cNvPr id="3" name="Content Placeholder 2"/>
          <p:cNvSpPr>
            <a:spLocks noGrp="1"/>
          </p:cNvSpPr>
          <p:nvPr>
            <p:ph idx="1"/>
          </p:nvPr>
        </p:nvSpPr>
        <p:spPr/>
        <p:txBody>
          <a:bodyPr>
            <a:normAutofit/>
          </a:bodyPr>
          <a:lstStyle/>
          <a:p>
            <a:pPr marL="0" indent="0">
              <a:buNone/>
            </a:pPr>
            <a:r>
              <a:rPr lang="en-US" sz="2400" dirty="0" smtClean="0"/>
              <a:t>The RF front end is one of the most critical components in a radiometer, both traditional and in our software defined radio setup.  Although we have moved many components to be emulated in software, one component, the Low Noise Amplifier (LNA) can not be emulated in software.  LNAs amplify our signal to increase our sensitivity while keeping as low as possible the noise it contributes to the system.</a:t>
            </a:r>
            <a:endParaRPr lang="en-US" sz="2400" dirty="0"/>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l="30575" t="37569" r="27479" b="-25"/>
          <a:stretch/>
        </p:blipFill>
        <p:spPr>
          <a:xfrm>
            <a:off x="7823200" y="3069760"/>
            <a:ext cx="3291577" cy="3266544"/>
          </a:xfrm>
          <a:prstGeom prst="rect">
            <a:avLst/>
          </a:prstGeo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t>Related Works</a:t>
            </a:r>
          </a:p>
          <a:p>
            <a:r>
              <a:rPr lang="en-US" sz="1000" dirty="0">
                <a:solidFill>
                  <a:schemeClr val="bg1"/>
                </a:solidFill>
              </a:rPr>
              <a:t>Background</a:t>
            </a:r>
          </a:p>
          <a:p>
            <a:r>
              <a:rPr lang="en-US" sz="1000" dirty="0" smtClean="0"/>
              <a:t>Implementation</a:t>
            </a:r>
            <a:endParaRPr lang="en-US" sz="1000" dirty="0"/>
          </a:p>
          <a:p>
            <a:r>
              <a:rPr lang="en-US" sz="1000" dirty="0"/>
              <a:t>Experimental Results</a:t>
            </a:r>
          </a:p>
          <a:p>
            <a:r>
              <a:rPr lang="en-US" sz="1000" dirty="0"/>
              <a:t>Example Usage Scenario</a:t>
            </a:r>
          </a:p>
          <a:p>
            <a:r>
              <a:rPr lang="en-US" sz="1000" dirty="0"/>
              <a:t>Closing</a:t>
            </a:r>
          </a:p>
        </p:txBody>
      </p:sp>
    </p:spTree>
    <p:extLst>
      <p:ext uri="{BB962C8B-B14F-4D97-AF65-F5344CB8AC3E}">
        <p14:creationId xmlns:p14="http://schemas.microsoft.com/office/powerpoint/2010/main" val="7666924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SDR and Radiometer Basics</a:t>
            </a:r>
          </a:p>
        </p:txBody>
      </p:sp>
      <p:sp>
        <p:nvSpPr>
          <p:cNvPr id="3" name="Content Placeholder 2"/>
          <p:cNvSpPr>
            <a:spLocks noGrp="1"/>
          </p:cNvSpPr>
          <p:nvPr>
            <p:ph idx="1"/>
          </p:nvPr>
        </p:nvSpPr>
        <p:spPr/>
        <p:txBody>
          <a:bodyPr>
            <a:normAutofit/>
          </a:bodyPr>
          <a:lstStyle/>
          <a:p>
            <a:r>
              <a:rPr lang="en-US" sz="2400" dirty="0"/>
              <a:t>A software defined radio (SDR) is designed to mimic </a:t>
            </a:r>
            <a:r>
              <a:rPr lang="en-US" sz="2400" dirty="0" smtClean="0"/>
              <a:t>radio functions </a:t>
            </a:r>
            <a:r>
              <a:rPr lang="en-US" sz="2400" dirty="0"/>
              <a:t>in software instead of using dedicated hardware. </a:t>
            </a:r>
            <a:r>
              <a:rPr lang="en-US" sz="2400" dirty="0" smtClean="0"/>
              <a:t>A radiometer </a:t>
            </a:r>
            <a:r>
              <a:rPr lang="en-US" sz="2400" dirty="0"/>
              <a:t>is a radio that can detect changes in power. </a:t>
            </a:r>
            <a:r>
              <a:rPr lang="en-US" sz="2400" dirty="0" smtClean="0"/>
              <a:t>Therefore the </a:t>
            </a:r>
            <a:r>
              <a:rPr lang="en-US" sz="2400" dirty="0"/>
              <a:t>SDR needs to be able to measure power coming from </a:t>
            </a:r>
            <a:r>
              <a:rPr lang="en-US" sz="2400" dirty="0" smtClean="0"/>
              <a:t>the source </a:t>
            </a:r>
            <a:r>
              <a:rPr lang="en-US" sz="2400" dirty="0"/>
              <a:t>that we are looking at.</a:t>
            </a:r>
            <a:br>
              <a:rPr lang="en-US" sz="2400" dirty="0"/>
            </a:br>
            <a:r>
              <a:rPr lang="en-US" sz="2400" dirty="0"/>
              <a:t/>
            </a:r>
            <a:br>
              <a:rPr lang="en-US" sz="2400" dirty="0"/>
            </a:br>
            <a:endParaRPr lang="en-US" sz="2400"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t>Related Works</a:t>
            </a:r>
          </a:p>
          <a:p>
            <a:r>
              <a:rPr lang="en-US" sz="1000" dirty="0">
                <a:solidFill>
                  <a:schemeClr val="bg1"/>
                </a:solidFill>
              </a:rPr>
              <a:t>Background</a:t>
            </a:r>
          </a:p>
          <a:p>
            <a:r>
              <a:rPr lang="en-US" sz="1000" dirty="0" smtClean="0"/>
              <a:t>Implementation</a:t>
            </a:r>
            <a:endParaRPr lang="en-US" sz="1000" dirty="0"/>
          </a:p>
          <a:p>
            <a:r>
              <a:rPr lang="en-US" sz="1000" dirty="0"/>
              <a:t>Experimental Results</a:t>
            </a:r>
          </a:p>
          <a:p>
            <a:r>
              <a:rPr lang="en-US" sz="1000" dirty="0"/>
              <a:t>Example Usage Scenario</a:t>
            </a:r>
          </a:p>
          <a:p>
            <a:r>
              <a:rPr lang="en-US" sz="1000" dirty="0"/>
              <a:t>Closing</a:t>
            </a:r>
          </a:p>
        </p:txBody>
      </p:sp>
    </p:spTree>
    <p:extLst>
      <p:ext uri="{BB962C8B-B14F-4D97-AF65-F5344CB8AC3E}">
        <p14:creationId xmlns:p14="http://schemas.microsoft.com/office/powerpoint/2010/main" val="165365798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SDR and Radiometer Basics</a:t>
            </a:r>
          </a:p>
        </p:txBody>
      </p:sp>
      <p:sp>
        <p:nvSpPr>
          <p:cNvPr id="3" name="Content Placeholder 2"/>
          <p:cNvSpPr>
            <a:spLocks noGrp="1"/>
          </p:cNvSpPr>
          <p:nvPr>
            <p:ph idx="1"/>
          </p:nvPr>
        </p:nvSpPr>
        <p:spPr/>
        <p:txBody>
          <a:bodyPr>
            <a:normAutofit/>
          </a:bodyPr>
          <a:lstStyle/>
          <a:p>
            <a:pPr marL="0" indent="0">
              <a:buNone/>
            </a:pPr>
            <a:r>
              <a:rPr lang="en-US" sz="2400" dirty="0" smtClean="0"/>
              <a:t>To build a radiometer in software, we need to know what components are key to the radiometer and build them in software.  There are four key components we can build in software.</a:t>
            </a:r>
          </a:p>
          <a:p>
            <a:pPr>
              <a:buFont typeface="Wingdings" panose="05000000000000000000" pitchFamily="2" charset="2"/>
              <a:buChar char="§"/>
            </a:pPr>
            <a:r>
              <a:rPr lang="en-US" sz="2400" dirty="0" smtClean="0"/>
              <a:t>Filter to the bandwidth we desire</a:t>
            </a:r>
          </a:p>
          <a:p>
            <a:pPr>
              <a:buFont typeface="Wingdings" panose="05000000000000000000" pitchFamily="2" charset="2"/>
              <a:buChar char="§"/>
            </a:pPr>
            <a:r>
              <a:rPr lang="en-US" sz="2400" dirty="0" smtClean="0"/>
              <a:t>Total power measurement</a:t>
            </a:r>
          </a:p>
          <a:p>
            <a:pPr>
              <a:buFont typeface="Wingdings" panose="05000000000000000000" pitchFamily="2" charset="2"/>
              <a:buChar char="§"/>
            </a:pPr>
            <a:r>
              <a:rPr lang="en-US" sz="2400" dirty="0" smtClean="0"/>
              <a:t>Integration</a:t>
            </a:r>
          </a:p>
          <a:p>
            <a:pPr>
              <a:buFont typeface="Wingdings" panose="05000000000000000000" pitchFamily="2" charset="2"/>
              <a:buChar char="§"/>
            </a:pPr>
            <a:r>
              <a:rPr lang="en-US" sz="2400" dirty="0" smtClean="0"/>
              <a:t>Record the data</a:t>
            </a:r>
            <a:endParaRPr lang="en-US" sz="2400"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t>Related Works</a:t>
            </a:r>
          </a:p>
          <a:p>
            <a:r>
              <a:rPr lang="en-US" sz="1000" dirty="0">
                <a:solidFill>
                  <a:schemeClr val="bg1"/>
                </a:solidFill>
              </a:rPr>
              <a:t>Background</a:t>
            </a:r>
          </a:p>
          <a:p>
            <a:r>
              <a:rPr lang="en-US" sz="1000" dirty="0" smtClean="0"/>
              <a:t>Implementation</a:t>
            </a:r>
            <a:endParaRPr lang="en-US" sz="1000" dirty="0"/>
          </a:p>
          <a:p>
            <a:r>
              <a:rPr lang="en-US" sz="1000" dirty="0"/>
              <a:t>Experimental Results</a:t>
            </a:r>
          </a:p>
          <a:p>
            <a:r>
              <a:rPr lang="en-US" sz="1000" dirty="0"/>
              <a:t>Example Usage Scenario</a:t>
            </a:r>
          </a:p>
          <a:p>
            <a:r>
              <a:rPr lang="en-US" sz="1000" dirty="0"/>
              <a:t>Closing</a:t>
            </a:r>
          </a:p>
        </p:txBody>
      </p:sp>
    </p:spTree>
    <p:extLst>
      <p:ext uri="{BB962C8B-B14F-4D97-AF65-F5344CB8AC3E}">
        <p14:creationId xmlns:p14="http://schemas.microsoft.com/office/powerpoint/2010/main" val="19898846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Software Defined Radio</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Total power measurements is accomplished by squaring the phase and magnitude information provided by the SDR.  Integration is a simple mathematical operation on the signal  Recording the data is also trivial for the software to accomplish</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5377" y="3695700"/>
            <a:ext cx="10740261" cy="1557395"/>
          </a:xfrm>
          <a:prstGeom prst="rect">
            <a:avLst/>
          </a:prstGeo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t>Related Works</a:t>
            </a:r>
          </a:p>
          <a:p>
            <a:r>
              <a:rPr lang="en-US" sz="1000" dirty="0"/>
              <a:t>Background</a:t>
            </a:r>
          </a:p>
          <a:p>
            <a:r>
              <a:rPr lang="en-US" sz="1000" dirty="0" smtClean="0">
                <a:solidFill>
                  <a:schemeClr val="bg1"/>
                </a:solidFill>
              </a:rPr>
              <a:t>Implementation</a:t>
            </a:r>
            <a:endParaRPr lang="en-US" sz="1000" dirty="0">
              <a:solidFill>
                <a:schemeClr val="bg1"/>
              </a:solidFill>
            </a:endParaRPr>
          </a:p>
          <a:p>
            <a:r>
              <a:rPr lang="en-US" sz="1000" dirty="0"/>
              <a:t>Experimental Results</a:t>
            </a:r>
          </a:p>
          <a:p>
            <a:r>
              <a:rPr lang="en-US" sz="1000" dirty="0"/>
              <a:t>Example Usage Scenario</a:t>
            </a:r>
          </a:p>
          <a:p>
            <a:r>
              <a:rPr lang="en-US" sz="1000" dirty="0"/>
              <a:t>Closing</a:t>
            </a:r>
          </a:p>
        </p:txBody>
      </p:sp>
    </p:spTree>
    <p:extLst>
      <p:ext uri="{BB962C8B-B14F-4D97-AF65-F5344CB8AC3E}">
        <p14:creationId xmlns:p14="http://schemas.microsoft.com/office/powerpoint/2010/main" val="421575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a:t>
            </a:r>
            <a:endParaRPr lang="en-US" dirty="0"/>
          </a:p>
        </p:txBody>
      </p:sp>
      <p:sp>
        <p:nvSpPr>
          <p:cNvPr id="3" name="Content Placeholder 2"/>
          <p:cNvSpPr>
            <a:spLocks noGrp="1"/>
          </p:cNvSpPr>
          <p:nvPr>
            <p:ph idx="1"/>
          </p:nvPr>
        </p:nvSpPr>
        <p:spPr>
          <a:xfrm>
            <a:off x="1097280" y="1845734"/>
            <a:ext cx="10058400" cy="1876034"/>
          </a:xfrm>
        </p:spPr>
        <p:style>
          <a:lnRef idx="2">
            <a:schemeClr val="accent2"/>
          </a:lnRef>
          <a:fillRef idx="1">
            <a:schemeClr val="lt1"/>
          </a:fillRef>
          <a:effectRef idx="0">
            <a:schemeClr val="accent2"/>
          </a:effectRef>
          <a:fontRef idx="minor">
            <a:schemeClr val="dk1"/>
          </a:fontRef>
        </p:style>
        <p:txBody>
          <a:bodyPr>
            <a:normAutofit/>
          </a:bodyPr>
          <a:lstStyle/>
          <a:p>
            <a:pPr marL="0" indent="0">
              <a:buNone/>
            </a:pPr>
            <a:r>
              <a:rPr lang="en-US" sz="2400" b="1" u="sng" dirty="0" smtClean="0"/>
              <a:t>Traditional Radiometer</a:t>
            </a:r>
          </a:p>
          <a:p>
            <a:pPr marL="0" indent="0">
              <a:buNone/>
            </a:pPr>
            <a:r>
              <a:rPr lang="en-US" sz="2400" dirty="0" smtClean="0"/>
              <a:t>A traditional radiometer uses Low Noise Amplifiers, hardware based filters and a square-law detector to measure the total power received.</a:t>
            </a:r>
            <a:endParaRPr lang="en-US" sz="2400" dirty="0"/>
          </a:p>
        </p:txBody>
      </p:sp>
      <p:sp>
        <p:nvSpPr>
          <p:cNvPr id="4" name="Content Placeholder 2"/>
          <p:cNvSpPr txBox="1">
            <a:spLocks/>
          </p:cNvSpPr>
          <p:nvPr/>
        </p:nvSpPr>
        <p:spPr>
          <a:xfrm>
            <a:off x="1097280" y="4051523"/>
            <a:ext cx="10058400" cy="1876034"/>
          </a:xfrm>
          <a:prstGeom prst="rect">
            <a:avLst/>
          </a:prstGeom>
        </p:spPr>
        <p:style>
          <a:lnRef idx="2">
            <a:schemeClr val="accent2"/>
          </a:lnRef>
          <a:fillRef idx="1">
            <a:schemeClr val="lt1"/>
          </a:fillRef>
          <a:effectRef idx="0">
            <a:schemeClr val="accent2"/>
          </a:effectRef>
          <a:fontRef idx="minor">
            <a:schemeClr val="dk1"/>
          </a:fontRef>
        </p:style>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dk1"/>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dk1"/>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9pPr>
          </a:lstStyle>
          <a:p>
            <a:r>
              <a:rPr lang="en-US" sz="2400" b="1" u="sng" dirty="0" smtClean="0"/>
              <a:t>SDR Radiometer</a:t>
            </a:r>
          </a:p>
          <a:p>
            <a:r>
              <a:rPr lang="en-US" sz="2400" dirty="0" smtClean="0"/>
              <a:t>A software defined radiometer eliminates the filters and the square-law detector and replaces this with their mathematical equivalents that is emulated in software.</a:t>
            </a:r>
            <a:endParaRPr lang="en-US" sz="2400" dirty="0"/>
          </a:p>
        </p:txBody>
      </p:sp>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solidFill>
                  <a:schemeClr val="accent6">
                    <a:lumMod val="20000"/>
                    <a:lumOff val="80000"/>
                  </a:schemeClr>
                </a:solidFill>
              </a:rPr>
              <a:t>Software Defined Radio Theory</a:t>
            </a:r>
          </a:p>
          <a:p>
            <a:r>
              <a:rPr lang="en-US" sz="1100" dirty="0"/>
              <a:t>Experimental Results</a:t>
            </a:r>
          </a:p>
          <a:p>
            <a:r>
              <a:rPr lang="en-US" sz="1100" dirty="0"/>
              <a:t>Closing</a:t>
            </a:r>
          </a:p>
        </p:txBody>
      </p:sp>
    </p:spTree>
    <p:extLst>
      <p:ext uri="{BB962C8B-B14F-4D97-AF65-F5344CB8AC3E}">
        <p14:creationId xmlns:p14="http://schemas.microsoft.com/office/powerpoint/2010/main" val="21529283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a:t>
            </a:r>
            <a:endParaRPr lang="en-US" dirty="0"/>
          </a:p>
        </p:txBody>
      </p:sp>
      <p:sp>
        <p:nvSpPr>
          <p:cNvPr id="3" name="Content Placeholder 2"/>
          <p:cNvSpPr>
            <a:spLocks noGrp="1"/>
          </p:cNvSpPr>
          <p:nvPr>
            <p:ph idx="1"/>
          </p:nvPr>
        </p:nvSpPr>
        <p:spPr>
          <a:xfrm>
            <a:off x="1097280" y="1845734"/>
            <a:ext cx="10058400" cy="1876034"/>
          </a:xfrm>
        </p:spPr>
        <p:style>
          <a:lnRef idx="2">
            <a:schemeClr val="accent2"/>
          </a:lnRef>
          <a:fillRef idx="1">
            <a:schemeClr val="lt1"/>
          </a:fillRef>
          <a:effectRef idx="0">
            <a:schemeClr val="accent2"/>
          </a:effectRef>
          <a:fontRef idx="minor">
            <a:schemeClr val="dk1"/>
          </a:fontRef>
        </p:style>
        <p:txBody>
          <a:bodyPr>
            <a:normAutofit/>
          </a:bodyPr>
          <a:lstStyle/>
          <a:p>
            <a:pPr marL="0" indent="0">
              <a:buNone/>
            </a:pPr>
            <a:r>
              <a:rPr lang="en-US" sz="2400" b="1" u="sng" dirty="0" smtClean="0"/>
              <a:t>Traditional Radiometer</a:t>
            </a:r>
          </a:p>
          <a:p>
            <a:pPr marL="0" indent="0">
              <a:buNone/>
            </a:pPr>
            <a:r>
              <a:rPr lang="en-US" sz="2400" dirty="0" smtClean="0"/>
              <a:t>Most total power radiometers do not retain any frequency information, this information is lost and in most cases can not be recovered.</a:t>
            </a:r>
            <a:endParaRPr lang="en-US" sz="2400" dirty="0"/>
          </a:p>
        </p:txBody>
      </p:sp>
      <p:sp>
        <p:nvSpPr>
          <p:cNvPr id="4" name="Content Placeholder 2"/>
          <p:cNvSpPr txBox="1">
            <a:spLocks/>
          </p:cNvSpPr>
          <p:nvPr/>
        </p:nvSpPr>
        <p:spPr>
          <a:xfrm>
            <a:off x="1097280" y="4051523"/>
            <a:ext cx="10058400" cy="1876034"/>
          </a:xfrm>
          <a:prstGeom prst="rect">
            <a:avLst/>
          </a:prstGeom>
        </p:spPr>
        <p:style>
          <a:lnRef idx="2">
            <a:schemeClr val="accent2"/>
          </a:lnRef>
          <a:fillRef idx="1">
            <a:schemeClr val="lt1"/>
          </a:fillRef>
          <a:effectRef idx="0">
            <a:schemeClr val="accent2"/>
          </a:effectRef>
          <a:fontRef idx="minor">
            <a:schemeClr val="dk1"/>
          </a:fontRef>
        </p:style>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dk1"/>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dk1"/>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9pPr>
          </a:lstStyle>
          <a:p>
            <a:r>
              <a:rPr lang="en-US" sz="2400" b="1" u="sng" dirty="0" smtClean="0"/>
              <a:t>SDR Radiometer</a:t>
            </a:r>
          </a:p>
          <a:p>
            <a:r>
              <a:rPr lang="en-US" sz="2400" dirty="0" smtClean="0"/>
              <a:t>Since we have both magnitude and phase information we can recreate the signal or manipulate it as needed.  This allows for more in-depth analysis such as RFI mitigation.  </a:t>
            </a:r>
            <a:endParaRPr lang="en-US" sz="2400" dirty="0"/>
          </a:p>
        </p:txBody>
      </p:sp>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solidFill>
                  <a:schemeClr val="accent6">
                    <a:lumMod val="20000"/>
                    <a:lumOff val="80000"/>
                  </a:schemeClr>
                </a:solidFill>
              </a:rPr>
              <a:t>Software Defined Radio Theory</a:t>
            </a:r>
          </a:p>
          <a:p>
            <a:r>
              <a:rPr lang="en-US" sz="1100" dirty="0"/>
              <a:t>Experimental Results</a:t>
            </a:r>
          </a:p>
          <a:p>
            <a:r>
              <a:rPr lang="en-US" sz="1100" dirty="0"/>
              <a:t>Closing</a:t>
            </a:r>
          </a:p>
        </p:txBody>
      </p:sp>
    </p:spTree>
    <p:extLst>
      <p:ext uri="{BB962C8B-B14F-4D97-AF65-F5344CB8AC3E}">
        <p14:creationId xmlns:p14="http://schemas.microsoft.com/office/powerpoint/2010/main" val="25148586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A total power radiometer in software requires us to extract </a:t>
            </a:r>
            <a:r>
              <a:rPr lang="en-US" sz="2400" dirty="0" smtClean="0"/>
              <a:t>the magnitude </a:t>
            </a:r>
            <a:r>
              <a:rPr lang="en-US" sz="2400" dirty="0"/>
              <a:t>(or amplitude) information from the I/Q data </a:t>
            </a:r>
            <a:r>
              <a:rPr lang="en-US" sz="2400" dirty="0" smtClean="0"/>
              <a:t>captured.  This </a:t>
            </a:r>
            <a:r>
              <a:rPr lang="en-US" sz="2400" dirty="0"/>
              <a:t>is equivalent to what a square-law detector does </a:t>
            </a:r>
            <a:r>
              <a:rPr lang="en-US" sz="2400" dirty="0" smtClean="0"/>
              <a:t>in determining </a:t>
            </a:r>
            <a:r>
              <a:rPr lang="en-US" sz="2400" dirty="0"/>
              <a:t>the power measured.</a:t>
            </a:r>
            <a:br>
              <a:rPr lang="en-US" sz="2400" dirty="0"/>
            </a:br>
            <a:r>
              <a:rPr lang="en-US" sz="2400" dirty="0"/>
              <a:t/>
            </a:r>
            <a:br>
              <a:rPr lang="en-US" sz="2400" dirty="0"/>
            </a:br>
            <a:endParaRPr lang="en-US" sz="2400"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solidFill>
                  <a:schemeClr val="accent6">
                    <a:lumMod val="20000"/>
                    <a:lumOff val="80000"/>
                  </a:schemeClr>
                </a:solidFill>
              </a:rPr>
              <a:t>Software Defined Radio Theory</a:t>
            </a:r>
          </a:p>
          <a:p>
            <a:r>
              <a:rPr lang="en-US" sz="1100" dirty="0"/>
              <a:t>Experimental Results</a:t>
            </a:r>
          </a:p>
          <a:p>
            <a:r>
              <a:rPr lang="en-US" sz="1100" dirty="0"/>
              <a:t>Closing</a:t>
            </a:r>
          </a:p>
        </p:txBody>
      </p:sp>
    </p:spTree>
    <p:extLst>
      <p:ext uri="{BB962C8B-B14F-4D97-AF65-F5344CB8AC3E}">
        <p14:creationId xmlns:p14="http://schemas.microsoft.com/office/powerpoint/2010/main" val="388178932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pPr marL="0" indent="0">
                  <a:buNone/>
                </a:pPr>
                <a:r>
                  <a:rPr lang="en-US" sz="2400" dirty="0" smtClean="0"/>
                  <a:t>For the SDR, the incoming signal is sampled and converted to I/Q values</a:t>
                </a:r>
                <a:r>
                  <a:rPr lang="en-US" sz="2400" dirty="0"/>
                  <a:t>. The I/Q values represent the </a:t>
                </a:r>
                <a:r>
                  <a:rPr lang="en-US" sz="2400" dirty="0" smtClean="0"/>
                  <a:t>in-phase (</a:t>
                </a:r>
                <a:r>
                  <a:rPr lang="en-US" sz="2400" dirty="0" err="1" smtClean="0"/>
                  <a:t>i.e</a:t>
                </a:r>
                <a:r>
                  <a:rPr lang="en-US" sz="2400" dirty="0" smtClean="0"/>
                  <a:t> I) and the quadrature phase (i.e. Q) </a:t>
                </a:r>
                <a:r>
                  <a:rPr lang="en-US" sz="2400" dirty="0"/>
                  <a:t>of the signal. In </a:t>
                </a:r>
                <a:r>
                  <a:rPr lang="en-US" sz="2400" dirty="0" err="1"/>
                  <a:t>GNURadio</a:t>
                </a:r>
                <a:r>
                  <a:rPr lang="en-US" sz="2400" dirty="0"/>
                  <a:t> we are then able to </a:t>
                </a:r>
                <a:r>
                  <a:rPr lang="en-US" sz="2400" dirty="0" smtClean="0"/>
                  <a:t>square these </a:t>
                </a:r>
                <a:r>
                  <a:rPr lang="en-US" sz="2400" dirty="0"/>
                  <a:t>values within software. This block in </a:t>
                </a:r>
                <a:r>
                  <a:rPr lang="en-US" sz="2400" dirty="0" err="1" smtClean="0"/>
                  <a:t>GNURadio</a:t>
                </a:r>
                <a:r>
                  <a:rPr lang="en-US" sz="2400" dirty="0"/>
                  <a:t> </a:t>
                </a:r>
                <a:r>
                  <a:rPr lang="en-US" sz="2400" dirty="0" smtClean="0"/>
                  <a:t>mathematically </a:t>
                </a:r>
                <a:r>
                  <a:rPr lang="en-US" sz="2400" dirty="0"/>
                  <a:t>performs the following</a:t>
                </a:r>
                <a:r>
                  <a:rPr lang="en-US" sz="2400" dirty="0" smtClean="0"/>
                  <a:t>:</a:t>
                </a:r>
              </a:p>
              <a:p>
                <a:pPr marL="0" indent="0">
                  <a:buNone/>
                </a:pPr>
                <a:r>
                  <a:rPr lang="en-US" sz="2400" dirty="0"/>
                  <a:t/>
                </a:r>
                <a:br>
                  <a:rPr lang="en-US" sz="2400" dirty="0"/>
                </a:br>
                <a:r>
                  <a:rPr lang="en-US" dirty="0"/>
                  <a:t/>
                </a:r>
                <a:br>
                  <a:rPr lang="en-US" dirty="0"/>
                </a:br>
                <a14:m>
                  <m:oMathPara xmlns:m="http://schemas.openxmlformats.org/officeDocument/2006/math">
                    <m:oMathParaPr>
                      <m:jc m:val="centerGroup"/>
                    </m:oMathParaPr>
                    <m:oMath xmlns:m="http://schemas.openxmlformats.org/officeDocument/2006/math">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𝐼</m:t>
                          </m:r>
                        </m:e>
                        <m:sup>
                          <m:r>
                            <a:rPr lang="en-US" sz="2400" b="0" i="1" smtClean="0">
                              <a:latin typeface="Cambria Math" panose="02040503050406030204" pitchFamily="18" charset="0"/>
                            </a:rPr>
                            <m:t>2</m:t>
                          </m:r>
                        </m:sup>
                      </m:sSup>
                      <m:r>
                        <a:rPr lang="en-US" sz="2400" b="0" i="1" smtClean="0">
                          <a:latin typeface="Cambria Math" panose="02040503050406030204" pitchFamily="18" charset="0"/>
                        </a:rPr>
                        <m:t>+</m:t>
                      </m:r>
                      <m:sSup>
                        <m:sSupPr>
                          <m:ctrlPr>
                            <a:rPr lang="en-US" sz="2400" b="0" i="1" smtClean="0">
                              <a:latin typeface="Cambria Math" panose="02040503050406030204" pitchFamily="18" charset="0"/>
                            </a:rPr>
                          </m:ctrlPr>
                        </m:sSupPr>
                        <m:e>
                          <m:r>
                            <a:rPr lang="en-US" sz="2400" b="0" i="1" smtClean="0">
                              <a:latin typeface="Cambria Math" panose="02040503050406030204" pitchFamily="18" charset="0"/>
                            </a:rPr>
                            <m:t>𝑄</m:t>
                          </m:r>
                        </m:e>
                        <m:sup>
                          <m:r>
                            <a:rPr lang="en-US" sz="2400" b="0" i="1" smtClean="0">
                              <a:latin typeface="Cambria Math" panose="02040503050406030204" pitchFamily="18" charset="0"/>
                            </a:rPr>
                            <m:t>2</m:t>
                          </m:r>
                        </m:sup>
                      </m:sSup>
                      <m:r>
                        <a:rPr lang="en-US" sz="2400" b="0" i="1" smtClean="0">
                          <a:latin typeface="Cambria Math" panose="02040503050406030204" pitchFamily="18" charset="0"/>
                        </a:rPr>
                        <m:t>=</m:t>
                      </m:r>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𝑃</m:t>
                          </m:r>
                        </m:e>
                        <m:sub>
                          <m:r>
                            <a:rPr lang="en-US" sz="2400" b="0" i="1" smtClean="0">
                              <a:latin typeface="Cambria Math" panose="02040503050406030204" pitchFamily="18" charset="0"/>
                            </a:rPr>
                            <m:t>𝑜𝑢𝑡</m:t>
                          </m:r>
                        </m:sub>
                      </m:sSub>
                    </m:oMath>
                  </m:oMathPara>
                </a14:m>
                <a:endParaRPr lang="en-US"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828" t="-876"/>
                </a:stretch>
              </a:blipFill>
            </p:spPr>
            <p:txBody>
              <a:bodyPr/>
              <a:lstStyle/>
              <a:p>
                <a:r>
                  <a:rPr lang="en-US">
                    <a:noFill/>
                  </a:rPr>
                  <a:t> </a:t>
                </a:r>
              </a:p>
            </p:txBody>
          </p:sp>
        </mc:Fallback>
      </mc:AlternateContent>
      <p:sp>
        <p:nvSpPr>
          <p:cNvPr id="4" name="TextBox 3"/>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solidFill>
                  <a:schemeClr val="accent6">
                    <a:lumMod val="20000"/>
                    <a:lumOff val="80000"/>
                  </a:schemeClr>
                </a:solidFill>
              </a:rPr>
              <a:t>Software Defined Radio Theory</a:t>
            </a:r>
          </a:p>
          <a:p>
            <a:r>
              <a:rPr lang="en-US" sz="1100" dirty="0"/>
              <a:t>Experimental Results</a:t>
            </a:r>
          </a:p>
          <a:p>
            <a:r>
              <a:rPr lang="en-US" sz="1100" dirty="0"/>
              <a:t>Closing</a:t>
            </a:r>
          </a:p>
        </p:txBody>
      </p:sp>
    </p:spTree>
    <p:extLst>
      <p:ext uri="{BB962C8B-B14F-4D97-AF65-F5344CB8AC3E}">
        <p14:creationId xmlns:p14="http://schemas.microsoft.com/office/powerpoint/2010/main" val="5786324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3" name="Content Placeholder 2"/>
          <p:cNvSpPr>
            <a:spLocks noGrp="1"/>
          </p:cNvSpPr>
          <p:nvPr>
            <p:ph idx="1"/>
          </p:nvPr>
        </p:nvSpPr>
        <p:spPr/>
        <p:txBody>
          <a:bodyPr>
            <a:normAutofit/>
          </a:bodyPr>
          <a:lstStyle/>
          <a:p>
            <a:pPr marL="0" indent="0" algn="ctr">
              <a:buNone/>
            </a:pPr>
            <a:r>
              <a:rPr lang="en-US" sz="2400" dirty="0" smtClean="0"/>
              <a:t>POS Committee</a:t>
            </a:r>
          </a:p>
          <a:p>
            <a:pPr marL="0" indent="0" algn="ctr">
              <a:buNone/>
            </a:pPr>
            <a:r>
              <a:rPr lang="en-US" sz="2400" dirty="0" smtClean="0"/>
              <a:t>Dr. Phillip Jones, Dr. Brian </a:t>
            </a:r>
            <a:r>
              <a:rPr lang="en-US" sz="2400" dirty="0" err="1" smtClean="0"/>
              <a:t>Hornbuckle</a:t>
            </a:r>
            <a:r>
              <a:rPr lang="en-US" sz="2400" dirty="0" smtClean="0"/>
              <a:t>, Dr. John Basart</a:t>
            </a:r>
          </a:p>
          <a:p>
            <a:pPr marL="0" indent="0" algn="ctr">
              <a:buNone/>
            </a:pPr>
            <a:endParaRPr lang="en-US" sz="2400" dirty="0" smtClean="0"/>
          </a:p>
          <a:p>
            <a:pPr marL="0" indent="0" algn="ctr">
              <a:buNone/>
            </a:pPr>
            <a:r>
              <a:rPr lang="en-US" sz="2400" dirty="0" smtClean="0"/>
              <a:t>Additional Support</a:t>
            </a:r>
          </a:p>
          <a:p>
            <a:pPr marL="0" indent="0" algn="ctr">
              <a:buNone/>
            </a:pPr>
            <a:r>
              <a:rPr lang="en-US" sz="2400" dirty="0" smtClean="0"/>
              <a:t>Dr. Mani Mina</a:t>
            </a:r>
          </a:p>
          <a:p>
            <a:pPr marL="0" indent="0" algn="ctr">
              <a:buNone/>
            </a:pPr>
            <a:endParaRPr lang="en-US" sz="2400" dirty="0"/>
          </a:p>
          <a:p>
            <a:pPr marL="0" indent="0" algn="ctr">
              <a:buNone/>
            </a:pPr>
            <a:r>
              <a:rPr lang="en-US" sz="2400" dirty="0" smtClean="0"/>
              <a:t>Special Thanks</a:t>
            </a:r>
          </a:p>
          <a:p>
            <a:pPr marL="0" indent="0" algn="ctr">
              <a:buNone/>
            </a:pPr>
            <a:r>
              <a:rPr lang="en-US" sz="2400" dirty="0" smtClean="0"/>
              <a:t>My wife Jennifer and my family for their support</a:t>
            </a:r>
            <a:endParaRPr lang="en-US" sz="2400" dirty="0"/>
          </a:p>
        </p:txBody>
      </p:sp>
    </p:spTree>
    <p:extLst>
      <p:ext uri="{BB962C8B-B14F-4D97-AF65-F5344CB8AC3E}">
        <p14:creationId xmlns:p14="http://schemas.microsoft.com/office/powerpoint/2010/main" val="41634957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Filtering</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Filtering requirements in a software defined radio is different from a hardware based or traditional radiometer.</a:t>
            </a:r>
          </a:p>
          <a:p>
            <a:pPr>
              <a:buFont typeface="Wingdings" panose="05000000000000000000" pitchFamily="2" charset="2"/>
              <a:buChar char="§"/>
            </a:pPr>
            <a:r>
              <a:rPr lang="en-US" sz="2400" dirty="0" smtClean="0"/>
              <a:t>The bandwidth setting of the SDR only samples data within that bandwidth</a:t>
            </a:r>
          </a:p>
          <a:p>
            <a:pPr>
              <a:buFont typeface="Wingdings" panose="05000000000000000000" pitchFamily="2" charset="2"/>
              <a:buChar char="§"/>
            </a:pPr>
            <a:r>
              <a:rPr lang="en-US" sz="2400" dirty="0" smtClean="0"/>
              <a:t>Additional filters can be added at a cost of additional processing requirements</a:t>
            </a:r>
          </a:p>
          <a:p>
            <a:pPr>
              <a:buFont typeface="Wingdings" panose="05000000000000000000" pitchFamily="2" charset="2"/>
              <a:buChar char="§"/>
            </a:pPr>
            <a:r>
              <a:rPr lang="en-US" sz="2400" dirty="0" smtClean="0"/>
              <a:t>Because filtering is software driven, filters can be added or removed with no additional hardware required.</a:t>
            </a:r>
            <a:endParaRPr lang="en-US" sz="2400"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solidFill>
                  <a:schemeClr val="accent6">
                    <a:lumMod val="20000"/>
                    <a:lumOff val="80000"/>
                  </a:schemeClr>
                </a:solidFill>
              </a:rPr>
              <a:t>Software Defined Radio Theory</a:t>
            </a:r>
          </a:p>
          <a:p>
            <a:r>
              <a:rPr lang="en-US" sz="1100" dirty="0"/>
              <a:t>Experimental Results</a:t>
            </a:r>
          </a:p>
          <a:p>
            <a:r>
              <a:rPr lang="en-US" sz="1100" dirty="0"/>
              <a:t>Closing</a:t>
            </a:r>
          </a:p>
        </p:txBody>
      </p:sp>
    </p:spTree>
    <p:extLst>
      <p:ext uri="{BB962C8B-B14F-4D97-AF65-F5344CB8AC3E}">
        <p14:creationId xmlns:p14="http://schemas.microsoft.com/office/powerpoint/2010/main" val="37163628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Integration</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The data we get from these power measurements </a:t>
            </a:r>
            <a:r>
              <a:rPr lang="en-US" sz="2400" dirty="0" smtClean="0"/>
              <a:t>fluctuate very quickly</a:t>
            </a:r>
            <a:r>
              <a:rPr lang="en-US" sz="2400" dirty="0"/>
              <a:t>. We want to smooth out or </a:t>
            </a:r>
            <a:r>
              <a:rPr lang="en-US" sz="2400" dirty="0" smtClean="0"/>
              <a:t>filter </a:t>
            </a:r>
            <a:r>
              <a:rPr lang="en-US" sz="2400" dirty="0"/>
              <a:t>this data by </a:t>
            </a:r>
            <a:r>
              <a:rPr lang="en-US" sz="2400" dirty="0" smtClean="0"/>
              <a:t>integrating this </a:t>
            </a:r>
            <a:r>
              <a:rPr lang="en-US" sz="2400" dirty="0"/>
              <a:t>over time. In a traditional radiometer a hardware integrator </a:t>
            </a:r>
            <a:r>
              <a:rPr lang="en-US" sz="2400" dirty="0" smtClean="0"/>
              <a:t>is often </a:t>
            </a:r>
            <a:r>
              <a:rPr lang="en-US" sz="2400" dirty="0"/>
              <a:t>used. In software, we can use an </a:t>
            </a:r>
            <a:r>
              <a:rPr lang="en-US" sz="2400" dirty="0" smtClean="0"/>
              <a:t>Infinite </a:t>
            </a:r>
            <a:r>
              <a:rPr lang="en-US" sz="2400" dirty="0"/>
              <a:t>Impulse </a:t>
            </a:r>
            <a:r>
              <a:rPr lang="en-US" sz="2400" dirty="0" smtClean="0"/>
              <a:t>Response (</a:t>
            </a:r>
            <a:r>
              <a:rPr lang="en-US" sz="2400" dirty="0"/>
              <a:t>IIR) </a:t>
            </a:r>
            <a:r>
              <a:rPr lang="en-US" sz="2400" dirty="0" smtClean="0"/>
              <a:t>filter </a:t>
            </a:r>
            <a:r>
              <a:rPr lang="en-US" sz="2400" dirty="0"/>
              <a:t>as an integrator.</a:t>
            </a:r>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solidFill>
                  <a:schemeClr val="accent6">
                    <a:lumMod val="20000"/>
                    <a:lumOff val="80000"/>
                  </a:schemeClr>
                </a:solidFill>
              </a:rPr>
              <a:t>Software Defined Radio Theory</a:t>
            </a:r>
          </a:p>
          <a:p>
            <a:r>
              <a:rPr lang="en-US" sz="1100" dirty="0"/>
              <a:t>Experimental Results</a:t>
            </a:r>
          </a:p>
          <a:p>
            <a:r>
              <a:rPr lang="en-US" sz="1100" dirty="0"/>
              <a:t>Closing</a:t>
            </a:r>
          </a:p>
        </p:txBody>
      </p:sp>
    </p:spTree>
    <p:extLst>
      <p:ext uri="{BB962C8B-B14F-4D97-AF65-F5344CB8AC3E}">
        <p14:creationId xmlns:p14="http://schemas.microsoft.com/office/powerpoint/2010/main" val="796934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IIR as an integrator implementation</a:t>
            </a:r>
            <a:endParaRPr lang="en-US"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normAutofit/>
              </a:bodyPr>
              <a:lstStyle/>
              <a:p>
                <a:pPr marL="0" indent="0">
                  <a:buNone/>
                </a:pPr>
                <a:r>
                  <a:rPr lang="en-US" sz="2400" dirty="0" smtClean="0"/>
                  <a:t>It can be seen that an IIR filter can have the same frequency response as we would expect from an analog RC filter.  As our sampling rate approaches infinity, the approximation gets closer to the original response from the analog RC circuit.</a:t>
                </a:r>
              </a:p>
              <a:p>
                <a:pPr algn="ctr"/>
                <a:endParaRPr lang="en-US" sz="2400" dirty="0"/>
              </a:p>
              <a:p>
                <a:pPr marL="0" indent="0" algn="ctr">
                  <a:buNone/>
                </a:pPr>
                <a14:m>
                  <m:oMathPara xmlns:m="http://schemas.openxmlformats.org/officeDocument/2006/math">
                    <m:oMathParaPr>
                      <m:jc m:val="centerGroup"/>
                    </m:oMathParaPr>
                    <m:oMath xmlns:m="http://schemas.openxmlformats.org/officeDocument/2006/math">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𝑛</m:t>
                          </m:r>
                        </m:sub>
                      </m:sSub>
                      <m:r>
                        <a:rPr lang="en-US" sz="2400" b="0" i="1" smtClean="0">
                          <a:latin typeface="Cambria Math" panose="02040503050406030204" pitchFamily="18" charset="0"/>
                        </a:rPr>
                        <m:t>= </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𝑇</m:t>
                          </m:r>
                        </m:num>
                        <m:den>
                          <m:r>
                            <a:rPr lang="en-US" sz="2400" b="0" i="1" smtClean="0">
                              <a:latin typeface="Cambria Math" panose="02040503050406030204" pitchFamily="18" charset="0"/>
                            </a:rPr>
                            <m:t>𝑇</m:t>
                          </m:r>
                          <m:r>
                            <a:rPr lang="en-US" sz="2400" b="0" i="1" smtClean="0">
                              <a:latin typeface="Cambria Math" panose="02040503050406030204" pitchFamily="18" charset="0"/>
                            </a:rPr>
                            <m:t>+</m:t>
                          </m:r>
                          <m:r>
                            <a:rPr lang="en-US" sz="2400" b="0" i="1" smtClean="0">
                              <a:latin typeface="Cambria Math" panose="02040503050406030204" pitchFamily="18" charset="0"/>
                            </a:rPr>
                            <m:t>𝑅𝐶</m:t>
                          </m:r>
                        </m:den>
                      </m:f>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𝑥</m:t>
                          </m:r>
                        </m:e>
                        <m:sub>
                          <m:r>
                            <a:rPr lang="en-US" sz="2400" b="0" i="1" smtClean="0">
                              <a:latin typeface="Cambria Math" panose="02040503050406030204" pitchFamily="18" charset="0"/>
                            </a:rPr>
                            <m:t>𝑛</m:t>
                          </m:r>
                        </m:sub>
                      </m:sSub>
                      <m:r>
                        <a:rPr lang="en-US" sz="2400" b="0" i="1" smtClean="0">
                          <a:latin typeface="Cambria Math" panose="02040503050406030204" pitchFamily="18" charset="0"/>
                        </a:rPr>
                        <m:t>+</m:t>
                      </m:r>
                      <m:f>
                        <m:fPr>
                          <m:ctrlPr>
                            <a:rPr lang="en-US" sz="2400" b="0" i="1" smtClean="0">
                              <a:latin typeface="Cambria Math" panose="02040503050406030204" pitchFamily="18" charset="0"/>
                            </a:rPr>
                          </m:ctrlPr>
                        </m:fPr>
                        <m:num>
                          <m:r>
                            <a:rPr lang="en-US" sz="2400" b="0" i="1" smtClean="0">
                              <a:latin typeface="Cambria Math" panose="02040503050406030204" pitchFamily="18" charset="0"/>
                            </a:rPr>
                            <m:t>𝑅𝐶</m:t>
                          </m:r>
                        </m:num>
                        <m:den>
                          <m:r>
                            <a:rPr lang="en-US" sz="2400" b="0" i="1" smtClean="0">
                              <a:latin typeface="Cambria Math" panose="02040503050406030204" pitchFamily="18" charset="0"/>
                            </a:rPr>
                            <m:t>𝑇</m:t>
                          </m:r>
                          <m:r>
                            <a:rPr lang="en-US" sz="2400" b="0" i="1" smtClean="0">
                              <a:latin typeface="Cambria Math" panose="02040503050406030204" pitchFamily="18" charset="0"/>
                            </a:rPr>
                            <m:t>+</m:t>
                          </m:r>
                          <m:r>
                            <a:rPr lang="en-US" sz="2400" b="0" i="1" smtClean="0">
                              <a:latin typeface="Cambria Math" panose="02040503050406030204" pitchFamily="18" charset="0"/>
                            </a:rPr>
                            <m:t>𝑅𝐶</m:t>
                          </m:r>
                        </m:den>
                      </m:f>
                      <m:sSub>
                        <m:sSubPr>
                          <m:ctrlPr>
                            <a:rPr lang="en-US" sz="2400" b="0" i="1" smtClean="0">
                              <a:latin typeface="Cambria Math" panose="02040503050406030204" pitchFamily="18" charset="0"/>
                            </a:rPr>
                          </m:ctrlPr>
                        </m:sSubPr>
                        <m:e>
                          <m:r>
                            <a:rPr lang="en-US" sz="2400" b="0" i="1" smtClean="0">
                              <a:latin typeface="Cambria Math" panose="02040503050406030204" pitchFamily="18" charset="0"/>
                            </a:rPr>
                            <m:t>𝑦</m:t>
                          </m:r>
                        </m:e>
                        <m:sub>
                          <m:r>
                            <a:rPr lang="en-US" sz="2400" b="0" i="1" smtClean="0">
                              <a:latin typeface="Cambria Math" panose="02040503050406030204" pitchFamily="18" charset="0"/>
                            </a:rPr>
                            <m:t>𝑛</m:t>
                          </m:r>
                          <m:r>
                            <a:rPr lang="en-US" sz="2400" b="0" i="1" smtClean="0">
                              <a:latin typeface="Cambria Math" panose="02040503050406030204" pitchFamily="18" charset="0"/>
                            </a:rPr>
                            <m:t>−1</m:t>
                          </m:r>
                        </m:sub>
                      </m:sSub>
                    </m:oMath>
                  </m:oMathPara>
                </a14:m>
                <a:endParaRPr lang="en-US" sz="2400"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rotWithShape="0">
                <a:blip r:embed="rId2"/>
                <a:stretch>
                  <a:fillRect l="-828" t="-876"/>
                </a:stretch>
              </a:blipFill>
            </p:spPr>
            <p:txBody>
              <a:bodyPr/>
              <a:lstStyle/>
              <a:p>
                <a:r>
                  <a:rPr lang="en-US">
                    <a:noFill/>
                  </a:rPr>
                  <a:t> </a:t>
                </a:r>
              </a:p>
            </p:txBody>
          </p:sp>
        </mc:Fallback>
      </mc:AlternateContent>
      <p:sp>
        <p:nvSpPr>
          <p:cNvPr id="4" name="TextBox 3"/>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solidFill>
                  <a:schemeClr val="accent6">
                    <a:lumMod val="20000"/>
                    <a:lumOff val="80000"/>
                  </a:schemeClr>
                </a:solidFill>
              </a:rPr>
              <a:t>Software Defined Radio Theory</a:t>
            </a:r>
          </a:p>
          <a:p>
            <a:r>
              <a:rPr lang="en-US" sz="1100" dirty="0"/>
              <a:t>Experimental Results</a:t>
            </a:r>
          </a:p>
          <a:p>
            <a:r>
              <a:rPr lang="en-US" sz="1100" dirty="0"/>
              <a:t>Closing</a:t>
            </a:r>
          </a:p>
        </p:txBody>
      </p:sp>
    </p:spTree>
    <p:extLst>
      <p:ext uri="{BB962C8B-B14F-4D97-AF65-F5344CB8AC3E}">
        <p14:creationId xmlns:p14="http://schemas.microsoft.com/office/powerpoint/2010/main" val="10867358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in SDR</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96547" y="784660"/>
            <a:ext cx="7455041" cy="5591281"/>
          </a:xfr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solidFill>
                  <a:schemeClr val="accent6">
                    <a:lumMod val="20000"/>
                    <a:lumOff val="80000"/>
                  </a:schemeClr>
                </a:solidFill>
              </a:rPr>
              <a:t>Software Defined Radio Theory</a:t>
            </a:r>
          </a:p>
          <a:p>
            <a:r>
              <a:rPr lang="en-US" sz="1100" dirty="0"/>
              <a:t>Experimental Results</a:t>
            </a:r>
          </a:p>
          <a:p>
            <a:r>
              <a:rPr lang="en-US" sz="1100" dirty="0"/>
              <a:t>Closing</a:t>
            </a:r>
          </a:p>
        </p:txBody>
      </p:sp>
    </p:spTree>
    <p:extLst>
      <p:ext uri="{BB962C8B-B14F-4D97-AF65-F5344CB8AC3E}">
        <p14:creationId xmlns:p14="http://schemas.microsoft.com/office/powerpoint/2010/main" val="1695601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in SDR</a:t>
            </a:r>
            <a:endParaRPr lang="en-US" dirty="0"/>
          </a:p>
        </p:txBody>
      </p:sp>
      <p:sp>
        <p:nvSpPr>
          <p:cNvPr id="3" name="Content Placeholder 2"/>
          <p:cNvSpPr>
            <a:spLocks noGrp="1"/>
          </p:cNvSpPr>
          <p:nvPr>
            <p:ph idx="1"/>
          </p:nvPr>
        </p:nvSpPr>
        <p:spPr/>
        <p:txBody>
          <a:bodyPr/>
          <a:lstStyle/>
          <a:p>
            <a:pPr marL="0" indent="0">
              <a:buNone/>
            </a:pPr>
            <a:r>
              <a:rPr lang="en-US" dirty="0" smtClean="0"/>
              <a:t>In </a:t>
            </a:r>
            <a:r>
              <a:rPr lang="en-US" dirty="0" err="1" smtClean="0"/>
              <a:t>GNURadio</a:t>
            </a:r>
            <a:r>
              <a:rPr lang="en-US" dirty="0" smtClean="0"/>
              <a:t>, we begin with our source block.  The source block provides the I and Q data that we can use in our signal processing.  In our case, the source block communications with the N200 SDR over a Gigabit Ethernet connection.  We also communication back to this block to set the bandwidth, frequency and gain values for the onboard PGA.</a:t>
            </a:r>
            <a:endParaRPr lang="en-US" dirty="0"/>
          </a:p>
        </p:txBody>
      </p:sp>
      <p:pic>
        <p:nvPicPr>
          <p:cNvPr id="5" name="Content Placeholder 3"/>
          <p:cNvPicPr>
            <a:picLocks noChangeAspect="1"/>
          </p:cNvPicPr>
          <p:nvPr/>
        </p:nvPicPr>
        <p:blipFill rotWithShape="1">
          <a:blip r:embed="rId2">
            <a:extLst>
              <a:ext uri="{28A0092B-C50C-407E-A947-70E740481C1C}">
                <a14:useLocalDpi xmlns:a14="http://schemas.microsoft.com/office/drawing/2010/main" val="0"/>
              </a:ext>
            </a:extLst>
          </a:blip>
          <a:srcRect t="58833" r="88145" b="28018"/>
          <a:stretch/>
        </p:blipFill>
        <p:spPr>
          <a:xfrm>
            <a:off x="4520306" y="3196941"/>
            <a:ext cx="3212348" cy="2672153"/>
          </a:xfrm>
          <a:prstGeom prst="rect">
            <a:avLst/>
          </a:prstGeom>
        </p:spPr>
      </p:pic>
      <p:sp>
        <p:nvSpPr>
          <p:cNvPr id="6" name="TextBox 5"/>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solidFill>
                  <a:schemeClr val="accent6">
                    <a:lumMod val="20000"/>
                    <a:lumOff val="80000"/>
                  </a:schemeClr>
                </a:solidFill>
              </a:rPr>
              <a:t>Software Defined Radio Theory</a:t>
            </a:r>
          </a:p>
          <a:p>
            <a:r>
              <a:rPr lang="en-US" sz="1100" dirty="0"/>
              <a:t>Experimental Results</a:t>
            </a:r>
          </a:p>
          <a:p>
            <a:r>
              <a:rPr lang="en-US" sz="1100" dirty="0"/>
              <a:t>Closing</a:t>
            </a:r>
          </a:p>
        </p:txBody>
      </p:sp>
    </p:spTree>
    <p:extLst>
      <p:ext uri="{BB962C8B-B14F-4D97-AF65-F5344CB8AC3E}">
        <p14:creationId xmlns:p14="http://schemas.microsoft.com/office/powerpoint/2010/main" val="80792300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in SDR</a:t>
            </a:r>
            <a:endParaRPr lang="en-US" dirty="0"/>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9086" t="39528" r="76023" b="51067"/>
          <a:stretch/>
        </p:blipFill>
        <p:spPr>
          <a:xfrm>
            <a:off x="401215" y="4655975"/>
            <a:ext cx="2619832" cy="1240972"/>
          </a:xfr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t="29524" r="30880" b="55510"/>
          <a:stretch/>
        </p:blipFill>
        <p:spPr>
          <a:xfrm>
            <a:off x="1809750" y="2024742"/>
            <a:ext cx="8887986" cy="1539551"/>
          </a:xfrm>
          <a:prstGeom prst="rect">
            <a:avLst/>
          </a:prstGeom>
        </p:spPr>
      </p:pic>
      <p:sp>
        <p:nvSpPr>
          <p:cNvPr id="6" name="Up Arrow 5"/>
          <p:cNvSpPr/>
          <p:nvPr/>
        </p:nvSpPr>
        <p:spPr>
          <a:xfrm>
            <a:off x="3974841" y="3331028"/>
            <a:ext cx="634481" cy="66247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Up Arrow 6"/>
          <p:cNvSpPr/>
          <p:nvPr/>
        </p:nvSpPr>
        <p:spPr>
          <a:xfrm>
            <a:off x="6139932" y="3331028"/>
            <a:ext cx="634481" cy="66247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Up Arrow 7"/>
          <p:cNvSpPr/>
          <p:nvPr/>
        </p:nvSpPr>
        <p:spPr>
          <a:xfrm>
            <a:off x="8214050" y="3331028"/>
            <a:ext cx="634481" cy="662474"/>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3417514" y="4105470"/>
            <a:ext cx="1749133" cy="369332"/>
          </a:xfrm>
          <a:prstGeom prst="rect">
            <a:avLst/>
          </a:prstGeom>
          <a:noFill/>
        </p:spPr>
        <p:txBody>
          <a:bodyPr wrap="none" rtlCol="0">
            <a:spAutoFit/>
          </a:bodyPr>
          <a:lstStyle/>
          <a:p>
            <a:r>
              <a:rPr lang="en-US" dirty="0" smtClean="0"/>
              <a:t>Power Detection</a:t>
            </a:r>
            <a:endParaRPr lang="en-US" dirty="0"/>
          </a:p>
        </p:txBody>
      </p:sp>
      <p:sp>
        <p:nvSpPr>
          <p:cNvPr id="10" name="TextBox 9"/>
          <p:cNvSpPr txBox="1"/>
          <p:nvPr/>
        </p:nvSpPr>
        <p:spPr>
          <a:xfrm>
            <a:off x="5847998" y="4096140"/>
            <a:ext cx="1218347" cy="369332"/>
          </a:xfrm>
          <a:prstGeom prst="rect">
            <a:avLst/>
          </a:prstGeom>
          <a:noFill/>
        </p:spPr>
        <p:txBody>
          <a:bodyPr wrap="none" rtlCol="0">
            <a:spAutoFit/>
          </a:bodyPr>
          <a:lstStyle/>
          <a:p>
            <a:r>
              <a:rPr lang="en-US" dirty="0" smtClean="0"/>
              <a:t>Integration</a:t>
            </a:r>
            <a:endParaRPr lang="en-US" dirty="0"/>
          </a:p>
        </p:txBody>
      </p:sp>
      <p:sp>
        <p:nvSpPr>
          <p:cNvPr id="11" name="TextBox 10"/>
          <p:cNvSpPr txBox="1"/>
          <p:nvPr/>
        </p:nvSpPr>
        <p:spPr>
          <a:xfrm>
            <a:off x="7751429" y="4105470"/>
            <a:ext cx="1559722" cy="369332"/>
          </a:xfrm>
          <a:prstGeom prst="rect">
            <a:avLst/>
          </a:prstGeom>
          <a:noFill/>
        </p:spPr>
        <p:txBody>
          <a:bodyPr wrap="none" rtlCol="0">
            <a:spAutoFit/>
          </a:bodyPr>
          <a:lstStyle/>
          <a:p>
            <a:r>
              <a:rPr lang="en-US" dirty="0" smtClean="0"/>
              <a:t>Low Pass Filter</a:t>
            </a:r>
            <a:endParaRPr lang="en-US" dirty="0"/>
          </a:p>
        </p:txBody>
      </p:sp>
      <p:sp>
        <p:nvSpPr>
          <p:cNvPr id="12" name="TextBox 11"/>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solidFill>
                  <a:schemeClr val="accent6">
                    <a:lumMod val="20000"/>
                    <a:lumOff val="80000"/>
                  </a:schemeClr>
                </a:solidFill>
              </a:rPr>
              <a:t>Software Defined Radio Theory</a:t>
            </a:r>
          </a:p>
          <a:p>
            <a:r>
              <a:rPr lang="en-US" sz="1100" dirty="0"/>
              <a:t>Experimental Results</a:t>
            </a:r>
          </a:p>
          <a:p>
            <a:r>
              <a:rPr lang="en-US" sz="1100" dirty="0"/>
              <a:t>Closing</a:t>
            </a:r>
          </a:p>
        </p:txBody>
      </p:sp>
    </p:spTree>
    <p:extLst>
      <p:ext uri="{BB962C8B-B14F-4D97-AF65-F5344CB8AC3E}">
        <p14:creationId xmlns:p14="http://schemas.microsoft.com/office/powerpoint/2010/main" val="19836311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GUI for Radiometer</a:t>
            </a:r>
            <a:endParaRPr lang="en-US" dirty="0"/>
          </a:p>
        </p:txBody>
      </p:sp>
      <p:pic>
        <p:nvPicPr>
          <p:cNvPr id="4"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tretch/>
        </p:blipFill>
        <p:spPr>
          <a:xfrm>
            <a:off x="1469675" y="667512"/>
            <a:ext cx="9295181" cy="5809488"/>
          </a:xfr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solidFill>
                  <a:schemeClr val="accent6">
                    <a:lumMod val="20000"/>
                    <a:lumOff val="80000"/>
                  </a:schemeClr>
                </a:solidFill>
              </a:rPr>
              <a:t>Software Defined Radio Theory</a:t>
            </a:r>
          </a:p>
          <a:p>
            <a:r>
              <a:rPr lang="en-US" sz="1100" dirty="0"/>
              <a:t>Experimental Results</a:t>
            </a:r>
          </a:p>
          <a:p>
            <a:r>
              <a:rPr lang="en-US" sz="1100" dirty="0"/>
              <a:t>Closing</a:t>
            </a:r>
          </a:p>
        </p:txBody>
      </p:sp>
    </p:spTree>
    <p:extLst>
      <p:ext uri="{BB962C8B-B14F-4D97-AF65-F5344CB8AC3E}">
        <p14:creationId xmlns:p14="http://schemas.microsoft.com/office/powerpoint/2010/main" val="25496118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Usage Scenario</a:t>
            </a:r>
            <a:endParaRPr lang="en-US" dirty="0"/>
          </a:p>
        </p:txBody>
      </p:sp>
      <p:sp>
        <p:nvSpPr>
          <p:cNvPr id="3" name="Content Placeholder 2"/>
          <p:cNvSpPr>
            <a:spLocks noGrp="1"/>
          </p:cNvSpPr>
          <p:nvPr>
            <p:ph idx="1"/>
          </p:nvPr>
        </p:nvSpPr>
        <p:spPr>
          <a:xfrm>
            <a:off x="101600" y="695647"/>
            <a:ext cx="11785600" cy="5562600"/>
          </a:xfrm>
        </p:spPr>
        <p:txBody>
          <a:bodyPr/>
          <a:lstStyle/>
          <a:p>
            <a:pPr marL="0" indent="0">
              <a:buNone/>
            </a:pPr>
            <a:r>
              <a:rPr lang="en-US" dirty="0" smtClean="0"/>
              <a:t>Application Scenario:  Soil Moisture reading with interfering signal</a:t>
            </a:r>
          </a:p>
          <a:p>
            <a:pPr marL="0" indent="0">
              <a:buNone/>
            </a:pPr>
            <a:endParaRPr lang="en-US"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t>Related Works</a:t>
            </a:r>
          </a:p>
          <a:p>
            <a:r>
              <a:rPr lang="en-US" sz="1000" dirty="0"/>
              <a:t>Background</a:t>
            </a:r>
          </a:p>
          <a:p>
            <a:r>
              <a:rPr lang="en-US" sz="1000" dirty="0"/>
              <a:t>Implementation</a:t>
            </a:r>
          </a:p>
          <a:p>
            <a:r>
              <a:rPr lang="en-US" sz="1000" dirty="0"/>
              <a:t>Experimental Results</a:t>
            </a:r>
          </a:p>
          <a:p>
            <a:r>
              <a:rPr lang="en-US" sz="1000" dirty="0">
                <a:solidFill>
                  <a:schemeClr val="bg1"/>
                </a:solidFill>
              </a:rPr>
              <a:t>Example Usage Scenario</a:t>
            </a:r>
          </a:p>
          <a:p>
            <a:r>
              <a:rPr lang="en-US" sz="1000" dirty="0"/>
              <a:t>Closing</a:t>
            </a:r>
          </a:p>
        </p:txBody>
      </p:sp>
      <p:graphicFrame>
        <p:nvGraphicFramePr>
          <p:cNvPr id="23" name="Diagram 22"/>
          <p:cNvGraphicFramePr/>
          <p:nvPr>
            <p:extLst>
              <p:ext uri="{D42A27DB-BD31-4B8C-83A1-F6EECF244321}">
                <p14:modId xmlns:p14="http://schemas.microsoft.com/office/powerpoint/2010/main" val="3045818387"/>
              </p:ext>
            </p:extLst>
          </p:nvPr>
        </p:nvGraphicFramePr>
        <p:xfrm>
          <a:off x="-174638" y="1449522"/>
          <a:ext cx="4496363" cy="44455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4" name="Diagram 23"/>
          <p:cNvGraphicFramePr/>
          <p:nvPr>
            <p:extLst>
              <p:ext uri="{D42A27DB-BD31-4B8C-83A1-F6EECF244321}">
                <p14:modId xmlns:p14="http://schemas.microsoft.com/office/powerpoint/2010/main" val="2209163009"/>
              </p:ext>
            </p:extLst>
          </p:nvPr>
        </p:nvGraphicFramePr>
        <p:xfrm>
          <a:off x="2272451" y="1530128"/>
          <a:ext cx="7453373" cy="433585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25" name="Diagram 24"/>
          <p:cNvGraphicFramePr/>
          <p:nvPr>
            <p:extLst>
              <p:ext uri="{D42A27DB-BD31-4B8C-83A1-F6EECF244321}">
                <p14:modId xmlns:p14="http://schemas.microsoft.com/office/powerpoint/2010/main" val="3989615917"/>
              </p:ext>
            </p:extLst>
          </p:nvPr>
        </p:nvGraphicFramePr>
        <p:xfrm>
          <a:off x="6876149" y="1537355"/>
          <a:ext cx="5699351" cy="4269872"/>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Tree>
    <p:extLst>
      <p:ext uri="{BB962C8B-B14F-4D97-AF65-F5344CB8AC3E}">
        <p14:creationId xmlns:p14="http://schemas.microsoft.com/office/powerpoint/2010/main" val="2425221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2"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fltVal val="0"/>
                                          </p:val>
                                        </p:tav>
                                        <p:tav tm="100000">
                                          <p:val>
                                            <p:strVal val="#ppt_w"/>
                                          </p:val>
                                        </p:tav>
                                      </p:tavLst>
                                    </p:anim>
                                    <p:anim calcmode="lin" valueType="num">
                                      <p:cBhvr>
                                        <p:cTn id="8" dur="1000" fill="hold"/>
                                        <p:tgtEl>
                                          <p:spTgt spid="23"/>
                                        </p:tgtEl>
                                        <p:attrNameLst>
                                          <p:attrName>ppt_h</p:attrName>
                                        </p:attrNameLst>
                                      </p:cBhvr>
                                      <p:tavLst>
                                        <p:tav tm="0">
                                          <p:val>
                                            <p:fltVal val="0"/>
                                          </p:val>
                                        </p:tav>
                                        <p:tav tm="100000">
                                          <p:val>
                                            <p:strVal val="#ppt_h"/>
                                          </p:val>
                                        </p:tav>
                                      </p:tavLst>
                                    </p:anim>
                                    <p:animEffect transition="in" filter="fade">
                                      <p:cBhvr>
                                        <p:cTn id="9" dur="1000"/>
                                        <p:tgtEl>
                                          <p:spTgt spid="23"/>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grpId="1" nodeType="clickEffect">
                                  <p:stCondLst>
                                    <p:cond delay="0"/>
                                  </p:stCondLst>
                                  <p:childTnLst>
                                    <p:anim calcmode="lin" valueType="num">
                                      <p:cBhvr>
                                        <p:cTn id="13" dur="1000"/>
                                        <p:tgtEl>
                                          <p:spTgt spid="23"/>
                                        </p:tgtEl>
                                        <p:attrNameLst>
                                          <p:attrName>ppt_w</p:attrName>
                                        </p:attrNameLst>
                                      </p:cBhvr>
                                      <p:tavLst>
                                        <p:tav tm="0">
                                          <p:val>
                                            <p:strVal val="ppt_w"/>
                                          </p:val>
                                        </p:tav>
                                        <p:tav tm="100000">
                                          <p:val>
                                            <p:fltVal val="0"/>
                                          </p:val>
                                        </p:tav>
                                      </p:tavLst>
                                    </p:anim>
                                    <p:anim calcmode="lin" valueType="num">
                                      <p:cBhvr>
                                        <p:cTn id="14" dur="1000"/>
                                        <p:tgtEl>
                                          <p:spTgt spid="23"/>
                                        </p:tgtEl>
                                        <p:attrNameLst>
                                          <p:attrName>ppt_h</p:attrName>
                                        </p:attrNameLst>
                                      </p:cBhvr>
                                      <p:tavLst>
                                        <p:tav tm="0">
                                          <p:val>
                                            <p:strVal val="ppt_h"/>
                                          </p:val>
                                        </p:tav>
                                        <p:tav tm="100000">
                                          <p:val>
                                            <p:fltVal val="0"/>
                                          </p:val>
                                        </p:tav>
                                      </p:tavLst>
                                    </p:anim>
                                    <p:animEffect transition="out" filter="fade">
                                      <p:cBhvr>
                                        <p:cTn id="15" dur="1000"/>
                                        <p:tgtEl>
                                          <p:spTgt spid="23"/>
                                        </p:tgtEl>
                                      </p:cBhvr>
                                    </p:animEffect>
                                    <p:set>
                                      <p:cBhvr>
                                        <p:cTn id="16" dur="1" fill="hold">
                                          <p:stCondLst>
                                            <p:cond delay="999"/>
                                          </p:stCondLst>
                                        </p:cTn>
                                        <p:tgtEl>
                                          <p:spTgt spid="23"/>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1" nodeType="clickEffect">
                                  <p:stCondLst>
                                    <p:cond delay="0"/>
                                  </p:stCondLst>
                                  <p:childTnLst>
                                    <p:set>
                                      <p:cBhvr>
                                        <p:cTn id="20" dur="1" fill="hold">
                                          <p:stCondLst>
                                            <p:cond delay="0"/>
                                          </p:stCondLst>
                                        </p:cTn>
                                        <p:tgtEl>
                                          <p:spTgt spid="24"/>
                                        </p:tgtEl>
                                        <p:attrNameLst>
                                          <p:attrName>style.visibility</p:attrName>
                                        </p:attrNameLst>
                                      </p:cBhvr>
                                      <p:to>
                                        <p:strVal val="visible"/>
                                      </p:to>
                                    </p:set>
                                    <p:anim calcmode="lin" valueType="num">
                                      <p:cBhvr>
                                        <p:cTn id="21" dur="1000" fill="hold"/>
                                        <p:tgtEl>
                                          <p:spTgt spid="24"/>
                                        </p:tgtEl>
                                        <p:attrNameLst>
                                          <p:attrName>ppt_w</p:attrName>
                                        </p:attrNameLst>
                                      </p:cBhvr>
                                      <p:tavLst>
                                        <p:tav tm="0">
                                          <p:val>
                                            <p:fltVal val="0"/>
                                          </p:val>
                                        </p:tav>
                                        <p:tav tm="100000">
                                          <p:val>
                                            <p:strVal val="#ppt_w"/>
                                          </p:val>
                                        </p:tav>
                                      </p:tavLst>
                                    </p:anim>
                                    <p:anim calcmode="lin" valueType="num">
                                      <p:cBhvr>
                                        <p:cTn id="22" dur="1000" fill="hold"/>
                                        <p:tgtEl>
                                          <p:spTgt spid="24"/>
                                        </p:tgtEl>
                                        <p:attrNameLst>
                                          <p:attrName>ppt_h</p:attrName>
                                        </p:attrNameLst>
                                      </p:cBhvr>
                                      <p:tavLst>
                                        <p:tav tm="0">
                                          <p:val>
                                            <p:fltVal val="0"/>
                                          </p:val>
                                        </p:tav>
                                        <p:tav tm="100000">
                                          <p:val>
                                            <p:strVal val="#ppt_h"/>
                                          </p:val>
                                        </p:tav>
                                      </p:tavLst>
                                    </p:anim>
                                    <p:animEffect transition="in" filter="fade">
                                      <p:cBhvr>
                                        <p:cTn id="23" dur="1000"/>
                                        <p:tgtEl>
                                          <p:spTgt spid="24"/>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xit" presetSubtype="32" fill="hold" grpId="0" nodeType="clickEffect">
                                  <p:stCondLst>
                                    <p:cond delay="0"/>
                                  </p:stCondLst>
                                  <p:childTnLst>
                                    <p:anim calcmode="lin" valueType="num">
                                      <p:cBhvr>
                                        <p:cTn id="27" dur="1000"/>
                                        <p:tgtEl>
                                          <p:spTgt spid="24"/>
                                        </p:tgtEl>
                                        <p:attrNameLst>
                                          <p:attrName>ppt_w</p:attrName>
                                        </p:attrNameLst>
                                      </p:cBhvr>
                                      <p:tavLst>
                                        <p:tav tm="0">
                                          <p:val>
                                            <p:strVal val="ppt_w"/>
                                          </p:val>
                                        </p:tav>
                                        <p:tav tm="100000">
                                          <p:val>
                                            <p:fltVal val="0"/>
                                          </p:val>
                                        </p:tav>
                                      </p:tavLst>
                                    </p:anim>
                                    <p:anim calcmode="lin" valueType="num">
                                      <p:cBhvr>
                                        <p:cTn id="28" dur="1000"/>
                                        <p:tgtEl>
                                          <p:spTgt spid="24"/>
                                        </p:tgtEl>
                                        <p:attrNameLst>
                                          <p:attrName>ppt_h</p:attrName>
                                        </p:attrNameLst>
                                      </p:cBhvr>
                                      <p:tavLst>
                                        <p:tav tm="0">
                                          <p:val>
                                            <p:strVal val="ppt_h"/>
                                          </p:val>
                                        </p:tav>
                                        <p:tav tm="100000">
                                          <p:val>
                                            <p:fltVal val="0"/>
                                          </p:val>
                                        </p:tav>
                                      </p:tavLst>
                                    </p:anim>
                                    <p:animEffect transition="out" filter="fade">
                                      <p:cBhvr>
                                        <p:cTn id="29" dur="1000"/>
                                        <p:tgtEl>
                                          <p:spTgt spid="24"/>
                                        </p:tgtEl>
                                      </p:cBhvr>
                                    </p:animEffect>
                                    <p:set>
                                      <p:cBhvr>
                                        <p:cTn id="30" dur="1" fill="hold">
                                          <p:stCondLst>
                                            <p:cond delay="999"/>
                                          </p:stCondLst>
                                        </p:cTn>
                                        <p:tgtEl>
                                          <p:spTgt spid="24"/>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p:cTn id="35" dur="1000" fill="hold"/>
                                        <p:tgtEl>
                                          <p:spTgt spid="25"/>
                                        </p:tgtEl>
                                        <p:attrNameLst>
                                          <p:attrName>ppt_w</p:attrName>
                                        </p:attrNameLst>
                                      </p:cBhvr>
                                      <p:tavLst>
                                        <p:tav tm="0">
                                          <p:val>
                                            <p:fltVal val="0"/>
                                          </p:val>
                                        </p:tav>
                                        <p:tav tm="100000">
                                          <p:val>
                                            <p:strVal val="#ppt_w"/>
                                          </p:val>
                                        </p:tav>
                                      </p:tavLst>
                                    </p:anim>
                                    <p:anim calcmode="lin" valueType="num">
                                      <p:cBhvr>
                                        <p:cTn id="36" dur="1000" fill="hold"/>
                                        <p:tgtEl>
                                          <p:spTgt spid="25"/>
                                        </p:tgtEl>
                                        <p:attrNameLst>
                                          <p:attrName>ppt_h</p:attrName>
                                        </p:attrNameLst>
                                      </p:cBhvr>
                                      <p:tavLst>
                                        <p:tav tm="0">
                                          <p:val>
                                            <p:fltVal val="0"/>
                                          </p:val>
                                        </p:tav>
                                        <p:tav tm="100000">
                                          <p:val>
                                            <p:strVal val="#ppt_h"/>
                                          </p:val>
                                        </p:tav>
                                      </p:tavLst>
                                    </p:anim>
                                    <p:animEffect transition="in" filter="fade">
                                      <p:cBhvr>
                                        <p:cTn id="37" dur="1000"/>
                                        <p:tgtEl>
                                          <p:spTgt spid="25"/>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xit" presetSubtype="32" fill="hold" grpId="1" nodeType="clickEffect">
                                  <p:stCondLst>
                                    <p:cond delay="0"/>
                                  </p:stCondLst>
                                  <p:childTnLst>
                                    <p:anim calcmode="lin" valueType="num">
                                      <p:cBhvr>
                                        <p:cTn id="41" dur="1000"/>
                                        <p:tgtEl>
                                          <p:spTgt spid="25"/>
                                        </p:tgtEl>
                                        <p:attrNameLst>
                                          <p:attrName>ppt_w</p:attrName>
                                        </p:attrNameLst>
                                      </p:cBhvr>
                                      <p:tavLst>
                                        <p:tav tm="0">
                                          <p:val>
                                            <p:strVal val="ppt_w"/>
                                          </p:val>
                                        </p:tav>
                                        <p:tav tm="100000">
                                          <p:val>
                                            <p:fltVal val="0"/>
                                          </p:val>
                                        </p:tav>
                                      </p:tavLst>
                                    </p:anim>
                                    <p:anim calcmode="lin" valueType="num">
                                      <p:cBhvr>
                                        <p:cTn id="42" dur="1000"/>
                                        <p:tgtEl>
                                          <p:spTgt spid="25"/>
                                        </p:tgtEl>
                                        <p:attrNameLst>
                                          <p:attrName>ppt_h</p:attrName>
                                        </p:attrNameLst>
                                      </p:cBhvr>
                                      <p:tavLst>
                                        <p:tav tm="0">
                                          <p:val>
                                            <p:strVal val="ppt_h"/>
                                          </p:val>
                                        </p:tav>
                                        <p:tav tm="100000">
                                          <p:val>
                                            <p:fltVal val="0"/>
                                          </p:val>
                                        </p:tav>
                                      </p:tavLst>
                                    </p:anim>
                                    <p:animEffect transition="out" filter="fade">
                                      <p:cBhvr>
                                        <p:cTn id="43" dur="1000"/>
                                        <p:tgtEl>
                                          <p:spTgt spid="25"/>
                                        </p:tgtEl>
                                      </p:cBhvr>
                                    </p:animEffect>
                                    <p:set>
                                      <p:cBhvr>
                                        <p:cTn id="44" dur="1" fill="hold">
                                          <p:stCondLst>
                                            <p:cond delay="999"/>
                                          </p:stCondLst>
                                        </p:cTn>
                                        <p:tgtEl>
                                          <p:spTgt spid="2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3" grpId="1">
        <p:bldAsOne/>
      </p:bldGraphic>
      <p:bldGraphic spid="23" grpId="2">
        <p:bldAsOne/>
      </p:bldGraphic>
      <p:bldGraphic spid="24" grpId="0">
        <p:bldAsOne/>
      </p:bldGraphic>
      <p:bldGraphic spid="24" grpId="1">
        <p:bldAsOne/>
      </p:bldGraphic>
      <p:bldGraphic spid="25" grpId="0">
        <p:bldAsOne/>
      </p:bldGraphic>
      <p:bldGraphic spid="25" grpId="1">
        <p:bldAsOne/>
      </p:bldGraphic>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Usage Scenario</a:t>
            </a:r>
          </a:p>
        </p:txBody>
      </p:sp>
      <p:sp>
        <p:nvSpPr>
          <p:cNvPr id="5" name="TextBox 4"/>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t>Related Works</a:t>
            </a:r>
          </a:p>
          <a:p>
            <a:r>
              <a:rPr lang="en-US" sz="1000" dirty="0"/>
              <a:t>Background</a:t>
            </a:r>
          </a:p>
          <a:p>
            <a:r>
              <a:rPr lang="en-US" sz="1000" dirty="0"/>
              <a:t>Implementation</a:t>
            </a:r>
          </a:p>
          <a:p>
            <a:r>
              <a:rPr lang="en-US" sz="1000" dirty="0"/>
              <a:t>Experimental Results</a:t>
            </a:r>
          </a:p>
          <a:p>
            <a:r>
              <a:rPr lang="en-US" sz="1000" dirty="0">
                <a:solidFill>
                  <a:schemeClr val="bg1"/>
                </a:solidFill>
              </a:rPr>
              <a:t>Example Usage Scenario</a:t>
            </a:r>
          </a:p>
          <a:p>
            <a:r>
              <a:rPr lang="en-US" sz="1000" dirty="0"/>
              <a:t>Closing</a:t>
            </a:r>
          </a:p>
        </p:txBody>
      </p:sp>
      <p:graphicFrame>
        <p:nvGraphicFramePr>
          <p:cNvPr id="6" name="Diagram 5"/>
          <p:cNvGraphicFramePr/>
          <p:nvPr>
            <p:extLst>
              <p:ext uri="{D42A27DB-BD31-4B8C-83A1-F6EECF244321}">
                <p14:modId xmlns:p14="http://schemas.microsoft.com/office/powerpoint/2010/main" val="2428912021"/>
              </p:ext>
            </p:extLst>
          </p:nvPr>
        </p:nvGraphicFramePr>
        <p:xfrm>
          <a:off x="6410527" y="1299027"/>
          <a:ext cx="6448865" cy="425669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 6"/>
          <p:cNvGraphicFramePr/>
          <p:nvPr>
            <p:extLst>
              <p:ext uri="{D42A27DB-BD31-4B8C-83A1-F6EECF244321}">
                <p14:modId xmlns:p14="http://schemas.microsoft.com/office/powerpoint/2010/main" val="3652196767"/>
              </p:ext>
            </p:extLst>
          </p:nvPr>
        </p:nvGraphicFramePr>
        <p:xfrm>
          <a:off x="-360387" y="1279350"/>
          <a:ext cx="6333170" cy="4296052"/>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23300661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Effect transition="in" filter="fade">
                                      <p:cBhvr>
                                        <p:cTn id="9" dur="10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grpId="1" nodeType="clickEffect">
                                  <p:stCondLst>
                                    <p:cond delay="0"/>
                                  </p:stCondLst>
                                  <p:childTnLst>
                                    <p:anim calcmode="lin" valueType="num">
                                      <p:cBhvr>
                                        <p:cTn id="13" dur="1000"/>
                                        <p:tgtEl>
                                          <p:spTgt spid="7"/>
                                        </p:tgtEl>
                                        <p:attrNameLst>
                                          <p:attrName>ppt_w</p:attrName>
                                        </p:attrNameLst>
                                      </p:cBhvr>
                                      <p:tavLst>
                                        <p:tav tm="0">
                                          <p:val>
                                            <p:strVal val="ppt_w"/>
                                          </p:val>
                                        </p:tav>
                                        <p:tav tm="100000">
                                          <p:val>
                                            <p:fltVal val="0"/>
                                          </p:val>
                                        </p:tav>
                                      </p:tavLst>
                                    </p:anim>
                                    <p:anim calcmode="lin" valueType="num">
                                      <p:cBhvr>
                                        <p:cTn id="14" dur="1000"/>
                                        <p:tgtEl>
                                          <p:spTgt spid="7"/>
                                        </p:tgtEl>
                                        <p:attrNameLst>
                                          <p:attrName>ppt_h</p:attrName>
                                        </p:attrNameLst>
                                      </p:cBhvr>
                                      <p:tavLst>
                                        <p:tav tm="0">
                                          <p:val>
                                            <p:strVal val="ppt_h"/>
                                          </p:val>
                                        </p:tav>
                                        <p:tav tm="100000">
                                          <p:val>
                                            <p:fltVal val="0"/>
                                          </p:val>
                                        </p:tav>
                                      </p:tavLst>
                                    </p:anim>
                                    <p:animEffect transition="out" filter="fade">
                                      <p:cBhvr>
                                        <p:cTn id="15" dur="1000"/>
                                        <p:tgtEl>
                                          <p:spTgt spid="7"/>
                                        </p:tgtEl>
                                      </p:cBhvr>
                                    </p:animEffect>
                                    <p:set>
                                      <p:cBhvr>
                                        <p:cTn id="16" dur="1" fill="hold">
                                          <p:stCondLst>
                                            <p:cond delay="999"/>
                                          </p:stCondLst>
                                        </p:cTn>
                                        <p:tgtEl>
                                          <p:spTgt spid="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1000" fill="hold"/>
                                        <p:tgtEl>
                                          <p:spTgt spid="6"/>
                                        </p:tgtEl>
                                        <p:attrNameLst>
                                          <p:attrName>ppt_w</p:attrName>
                                        </p:attrNameLst>
                                      </p:cBhvr>
                                      <p:tavLst>
                                        <p:tav tm="0">
                                          <p:val>
                                            <p:fltVal val="0"/>
                                          </p:val>
                                        </p:tav>
                                        <p:tav tm="100000">
                                          <p:val>
                                            <p:strVal val="#ppt_w"/>
                                          </p:val>
                                        </p:tav>
                                      </p:tavLst>
                                    </p:anim>
                                    <p:anim calcmode="lin" valueType="num">
                                      <p:cBhvr>
                                        <p:cTn id="22" dur="1000" fill="hold"/>
                                        <p:tgtEl>
                                          <p:spTgt spid="6"/>
                                        </p:tgtEl>
                                        <p:attrNameLst>
                                          <p:attrName>ppt_h</p:attrName>
                                        </p:attrNameLst>
                                      </p:cBhvr>
                                      <p:tavLst>
                                        <p:tav tm="0">
                                          <p:val>
                                            <p:fltVal val="0"/>
                                          </p:val>
                                        </p:tav>
                                        <p:tav tm="100000">
                                          <p:val>
                                            <p:strVal val="#ppt_h"/>
                                          </p:val>
                                        </p:tav>
                                      </p:tavLst>
                                    </p:anim>
                                    <p:animEffect transition="in" filter="fade">
                                      <p:cBhvr>
                                        <p:cTn id="23" dur="10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xit" presetSubtype="32" fill="hold" grpId="1" nodeType="clickEffect">
                                  <p:stCondLst>
                                    <p:cond delay="0"/>
                                  </p:stCondLst>
                                  <p:childTnLst>
                                    <p:anim calcmode="lin" valueType="num">
                                      <p:cBhvr>
                                        <p:cTn id="27" dur="1000"/>
                                        <p:tgtEl>
                                          <p:spTgt spid="6"/>
                                        </p:tgtEl>
                                        <p:attrNameLst>
                                          <p:attrName>ppt_w</p:attrName>
                                        </p:attrNameLst>
                                      </p:cBhvr>
                                      <p:tavLst>
                                        <p:tav tm="0">
                                          <p:val>
                                            <p:strVal val="ppt_w"/>
                                          </p:val>
                                        </p:tav>
                                        <p:tav tm="100000">
                                          <p:val>
                                            <p:fltVal val="0"/>
                                          </p:val>
                                        </p:tav>
                                      </p:tavLst>
                                    </p:anim>
                                    <p:anim calcmode="lin" valueType="num">
                                      <p:cBhvr>
                                        <p:cTn id="28" dur="1000"/>
                                        <p:tgtEl>
                                          <p:spTgt spid="6"/>
                                        </p:tgtEl>
                                        <p:attrNameLst>
                                          <p:attrName>ppt_h</p:attrName>
                                        </p:attrNameLst>
                                      </p:cBhvr>
                                      <p:tavLst>
                                        <p:tav tm="0">
                                          <p:val>
                                            <p:strVal val="ppt_h"/>
                                          </p:val>
                                        </p:tav>
                                        <p:tav tm="100000">
                                          <p:val>
                                            <p:fltVal val="0"/>
                                          </p:val>
                                        </p:tav>
                                      </p:tavLst>
                                    </p:anim>
                                    <p:animEffect transition="out" filter="fade">
                                      <p:cBhvr>
                                        <p:cTn id="29" dur="1000"/>
                                        <p:tgtEl>
                                          <p:spTgt spid="6"/>
                                        </p:tgtEl>
                                      </p:cBhvr>
                                    </p:animEffect>
                                    <p:set>
                                      <p:cBhvr>
                                        <p:cTn id="30" dur="1" fill="hold">
                                          <p:stCondLst>
                                            <p:cond delay="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Graphic spid="6" grpId="1">
        <p:bldAsOne/>
      </p:bldGraphic>
      <p:bldGraphic spid="7" grpId="0">
        <p:bldAsOne/>
      </p:bldGraphic>
      <p:bldGraphic spid="7" grpId="1">
        <p:bldAsOne/>
      </p:bldGraphic>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Usage Scenario</a:t>
            </a:r>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t>Related Works</a:t>
            </a:r>
          </a:p>
          <a:p>
            <a:r>
              <a:rPr lang="en-US" sz="1000" dirty="0"/>
              <a:t>Background</a:t>
            </a:r>
          </a:p>
          <a:p>
            <a:r>
              <a:rPr lang="en-US" sz="1000" dirty="0"/>
              <a:t>Implementation</a:t>
            </a:r>
          </a:p>
          <a:p>
            <a:r>
              <a:rPr lang="en-US" sz="1000" dirty="0"/>
              <a:t>Experimental Results</a:t>
            </a:r>
          </a:p>
          <a:p>
            <a:r>
              <a:rPr lang="en-US" sz="1000" dirty="0">
                <a:solidFill>
                  <a:schemeClr val="bg1"/>
                </a:solidFill>
              </a:rPr>
              <a:t>Example Usage Scenario</a:t>
            </a:r>
          </a:p>
          <a:p>
            <a:r>
              <a:rPr lang="en-US" sz="1000" dirty="0"/>
              <a:t>Closing</a:t>
            </a:r>
          </a:p>
        </p:txBody>
      </p:sp>
      <p:graphicFrame>
        <p:nvGraphicFramePr>
          <p:cNvPr id="6" name="Diagram 5"/>
          <p:cNvGraphicFramePr/>
          <p:nvPr>
            <p:extLst>
              <p:ext uri="{D42A27DB-BD31-4B8C-83A1-F6EECF244321}">
                <p14:modId xmlns:p14="http://schemas.microsoft.com/office/powerpoint/2010/main" val="1191086015"/>
              </p:ext>
            </p:extLst>
          </p:nvPr>
        </p:nvGraphicFramePr>
        <p:xfrm>
          <a:off x="4455268" y="1552277"/>
          <a:ext cx="8743837" cy="50343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 6"/>
          <p:cNvGraphicFramePr/>
          <p:nvPr>
            <p:extLst>
              <p:ext uri="{D42A27DB-BD31-4B8C-83A1-F6EECF244321}">
                <p14:modId xmlns:p14="http://schemas.microsoft.com/office/powerpoint/2010/main" val="2271043487"/>
              </p:ext>
            </p:extLst>
          </p:nvPr>
        </p:nvGraphicFramePr>
        <p:xfrm>
          <a:off x="-1569681" y="1567154"/>
          <a:ext cx="8597433" cy="487770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5" name="Diagram 4"/>
          <p:cNvGraphicFramePr/>
          <p:nvPr>
            <p:extLst>
              <p:ext uri="{D42A27DB-BD31-4B8C-83A1-F6EECF244321}">
                <p14:modId xmlns:p14="http://schemas.microsoft.com/office/powerpoint/2010/main" val="3194568734"/>
              </p:ext>
            </p:extLst>
          </p:nvPr>
        </p:nvGraphicFramePr>
        <p:xfrm>
          <a:off x="1879041" y="1190675"/>
          <a:ext cx="8500906" cy="5395965"/>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Tree>
    <p:extLst>
      <p:ext uri="{BB962C8B-B14F-4D97-AF65-F5344CB8AC3E}">
        <p14:creationId xmlns:p14="http://schemas.microsoft.com/office/powerpoint/2010/main" val="14002237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fltVal val="0"/>
                                          </p:val>
                                        </p:tav>
                                        <p:tav tm="100000">
                                          <p:val>
                                            <p:strVal val="#ppt_w"/>
                                          </p:val>
                                        </p:tav>
                                      </p:tavLst>
                                    </p:anim>
                                    <p:anim calcmode="lin" valueType="num">
                                      <p:cBhvr>
                                        <p:cTn id="8" dur="1000" fill="hold"/>
                                        <p:tgtEl>
                                          <p:spTgt spid="7"/>
                                        </p:tgtEl>
                                        <p:attrNameLst>
                                          <p:attrName>ppt_h</p:attrName>
                                        </p:attrNameLst>
                                      </p:cBhvr>
                                      <p:tavLst>
                                        <p:tav tm="0">
                                          <p:val>
                                            <p:fltVal val="0"/>
                                          </p:val>
                                        </p:tav>
                                        <p:tav tm="100000">
                                          <p:val>
                                            <p:strVal val="#ppt_h"/>
                                          </p:val>
                                        </p:tav>
                                      </p:tavLst>
                                    </p:anim>
                                    <p:animEffect transition="in" filter="fade">
                                      <p:cBhvr>
                                        <p:cTn id="9" dur="1000"/>
                                        <p:tgtEl>
                                          <p:spTgt spid="7"/>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xit" presetSubtype="32" fill="hold" grpId="1" nodeType="clickEffect">
                                  <p:stCondLst>
                                    <p:cond delay="0"/>
                                  </p:stCondLst>
                                  <p:childTnLst>
                                    <p:anim calcmode="lin" valueType="num">
                                      <p:cBhvr>
                                        <p:cTn id="13" dur="1000"/>
                                        <p:tgtEl>
                                          <p:spTgt spid="7"/>
                                        </p:tgtEl>
                                        <p:attrNameLst>
                                          <p:attrName>ppt_w</p:attrName>
                                        </p:attrNameLst>
                                      </p:cBhvr>
                                      <p:tavLst>
                                        <p:tav tm="0">
                                          <p:val>
                                            <p:strVal val="ppt_w"/>
                                          </p:val>
                                        </p:tav>
                                        <p:tav tm="100000">
                                          <p:val>
                                            <p:fltVal val="0"/>
                                          </p:val>
                                        </p:tav>
                                      </p:tavLst>
                                    </p:anim>
                                    <p:anim calcmode="lin" valueType="num">
                                      <p:cBhvr>
                                        <p:cTn id="14" dur="1000"/>
                                        <p:tgtEl>
                                          <p:spTgt spid="7"/>
                                        </p:tgtEl>
                                        <p:attrNameLst>
                                          <p:attrName>ppt_h</p:attrName>
                                        </p:attrNameLst>
                                      </p:cBhvr>
                                      <p:tavLst>
                                        <p:tav tm="0">
                                          <p:val>
                                            <p:strVal val="ppt_h"/>
                                          </p:val>
                                        </p:tav>
                                        <p:tav tm="100000">
                                          <p:val>
                                            <p:fltVal val="0"/>
                                          </p:val>
                                        </p:tav>
                                      </p:tavLst>
                                    </p:anim>
                                    <p:animEffect transition="out" filter="fade">
                                      <p:cBhvr>
                                        <p:cTn id="15" dur="1000"/>
                                        <p:tgtEl>
                                          <p:spTgt spid="7"/>
                                        </p:tgtEl>
                                      </p:cBhvr>
                                    </p:animEffect>
                                    <p:set>
                                      <p:cBhvr>
                                        <p:cTn id="16" dur="1" fill="hold">
                                          <p:stCondLst>
                                            <p:cond delay="999"/>
                                          </p:stCondLst>
                                        </p:cTn>
                                        <p:tgtEl>
                                          <p:spTgt spid="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childTnLst>
                          </p:cTn>
                        </p:par>
                      </p:childTnLst>
                    </p:cTn>
                  </p:par>
                  <p:par>
                    <p:cTn id="24" fill="hold">
                      <p:stCondLst>
                        <p:cond delay="indefinite"/>
                      </p:stCondLst>
                      <p:childTnLst>
                        <p:par>
                          <p:cTn id="25" fill="hold">
                            <p:stCondLst>
                              <p:cond delay="0"/>
                            </p:stCondLst>
                            <p:childTnLst>
                              <p:par>
                                <p:cTn id="26" presetID="53" presetClass="exit" presetSubtype="32" fill="hold" grpId="1" nodeType="clickEffect">
                                  <p:stCondLst>
                                    <p:cond delay="0"/>
                                  </p:stCondLst>
                                  <p:childTnLst>
                                    <p:anim calcmode="lin" valueType="num">
                                      <p:cBhvr>
                                        <p:cTn id="27" dur="500"/>
                                        <p:tgtEl>
                                          <p:spTgt spid="5"/>
                                        </p:tgtEl>
                                        <p:attrNameLst>
                                          <p:attrName>ppt_w</p:attrName>
                                        </p:attrNameLst>
                                      </p:cBhvr>
                                      <p:tavLst>
                                        <p:tav tm="0">
                                          <p:val>
                                            <p:strVal val="ppt_w"/>
                                          </p:val>
                                        </p:tav>
                                        <p:tav tm="100000">
                                          <p:val>
                                            <p:fltVal val="0"/>
                                          </p:val>
                                        </p:tav>
                                      </p:tavLst>
                                    </p:anim>
                                    <p:anim calcmode="lin" valueType="num">
                                      <p:cBhvr>
                                        <p:cTn id="28" dur="500"/>
                                        <p:tgtEl>
                                          <p:spTgt spid="5"/>
                                        </p:tgtEl>
                                        <p:attrNameLst>
                                          <p:attrName>ppt_h</p:attrName>
                                        </p:attrNameLst>
                                      </p:cBhvr>
                                      <p:tavLst>
                                        <p:tav tm="0">
                                          <p:val>
                                            <p:strVal val="ppt_h"/>
                                          </p:val>
                                        </p:tav>
                                        <p:tav tm="100000">
                                          <p:val>
                                            <p:fltVal val="0"/>
                                          </p:val>
                                        </p:tav>
                                      </p:tavLst>
                                    </p:anim>
                                    <p:animEffect transition="out" filter="fade">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53" presetClass="entr" presetSubtype="16"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p:cTn id="35" dur="1000" fill="hold"/>
                                        <p:tgtEl>
                                          <p:spTgt spid="6"/>
                                        </p:tgtEl>
                                        <p:attrNameLst>
                                          <p:attrName>ppt_w</p:attrName>
                                        </p:attrNameLst>
                                      </p:cBhvr>
                                      <p:tavLst>
                                        <p:tav tm="0">
                                          <p:val>
                                            <p:fltVal val="0"/>
                                          </p:val>
                                        </p:tav>
                                        <p:tav tm="100000">
                                          <p:val>
                                            <p:strVal val="#ppt_w"/>
                                          </p:val>
                                        </p:tav>
                                      </p:tavLst>
                                    </p:anim>
                                    <p:anim calcmode="lin" valueType="num">
                                      <p:cBhvr>
                                        <p:cTn id="36" dur="1000" fill="hold"/>
                                        <p:tgtEl>
                                          <p:spTgt spid="6"/>
                                        </p:tgtEl>
                                        <p:attrNameLst>
                                          <p:attrName>ppt_h</p:attrName>
                                        </p:attrNameLst>
                                      </p:cBhvr>
                                      <p:tavLst>
                                        <p:tav tm="0">
                                          <p:val>
                                            <p:fltVal val="0"/>
                                          </p:val>
                                        </p:tav>
                                        <p:tav tm="100000">
                                          <p:val>
                                            <p:strVal val="#ppt_h"/>
                                          </p:val>
                                        </p:tav>
                                      </p:tavLst>
                                    </p:anim>
                                    <p:animEffect transition="in" filter="fade">
                                      <p:cBhvr>
                                        <p:cTn id="37" dur="1000"/>
                                        <p:tgtEl>
                                          <p:spTgt spid="6"/>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xit" presetSubtype="32" fill="hold" grpId="1" nodeType="clickEffect">
                                  <p:stCondLst>
                                    <p:cond delay="0"/>
                                  </p:stCondLst>
                                  <p:childTnLst>
                                    <p:anim calcmode="lin" valueType="num">
                                      <p:cBhvr>
                                        <p:cTn id="41" dur="1000"/>
                                        <p:tgtEl>
                                          <p:spTgt spid="6"/>
                                        </p:tgtEl>
                                        <p:attrNameLst>
                                          <p:attrName>ppt_w</p:attrName>
                                        </p:attrNameLst>
                                      </p:cBhvr>
                                      <p:tavLst>
                                        <p:tav tm="0">
                                          <p:val>
                                            <p:strVal val="ppt_w"/>
                                          </p:val>
                                        </p:tav>
                                        <p:tav tm="100000">
                                          <p:val>
                                            <p:fltVal val="0"/>
                                          </p:val>
                                        </p:tav>
                                      </p:tavLst>
                                    </p:anim>
                                    <p:anim calcmode="lin" valueType="num">
                                      <p:cBhvr>
                                        <p:cTn id="42" dur="1000"/>
                                        <p:tgtEl>
                                          <p:spTgt spid="6"/>
                                        </p:tgtEl>
                                        <p:attrNameLst>
                                          <p:attrName>ppt_h</p:attrName>
                                        </p:attrNameLst>
                                      </p:cBhvr>
                                      <p:tavLst>
                                        <p:tav tm="0">
                                          <p:val>
                                            <p:strVal val="ppt_h"/>
                                          </p:val>
                                        </p:tav>
                                        <p:tav tm="100000">
                                          <p:val>
                                            <p:fltVal val="0"/>
                                          </p:val>
                                        </p:tav>
                                      </p:tavLst>
                                    </p:anim>
                                    <p:animEffect transition="out" filter="fade">
                                      <p:cBhvr>
                                        <p:cTn id="43" dur="1000"/>
                                        <p:tgtEl>
                                          <p:spTgt spid="6"/>
                                        </p:tgtEl>
                                      </p:cBhvr>
                                    </p:animEffect>
                                    <p:set>
                                      <p:cBhvr>
                                        <p:cTn id="44" dur="1" fill="hold">
                                          <p:stCondLst>
                                            <p:cond delay="9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Graphic spid="6" grpId="1">
        <p:bldAsOne/>
      </p:bldGraphic>
      <p:bldGraphic spid="7" grpId="0">
        <p:bldAsOne/>
      </p:bldGraphic>
      <p:bldGraphic spid="7" grpId="1">
        <p:bldAsOne/>
      </p:bldGraphic>
      <p:bldGraphic spid="5" grpId="0">
        <p:bldAsOne/>
      </p:bldGraphic>
      <p:bldGraphic spid="5" grpId="1">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of Contents</a:t>
            </a:r>
            <a:endParaRPr lang="en-US" dirty="0"/>
          </a:p>
        </p:txBody>
      </p:sp>
      <p:sp>
        <p:nvSpPr>
          <p:cNvPr id="3" name="Content Placeholder 2"/>
          <p:cNvSpPr>
            <a:spLocks noGrp="1"/>
          </p:cNvSpPr>
          <p:nvPr>
            <p:ph idx="1"/>
          </p:nvPr>
        </p:nvSpPr>
        <p:spPr/>
        <p:txBody>
          <a:bodyPr/>
          <a:lstStyle/>
          <a:p>
            <a:r>
              <a:rPr lang="en-US" dirty="0" smtClean="0"/>
              <a:t>Introduction</a:t>
            </a:r>
          </a:p>
          <a:p>
            <a:r>
              <a:rPr lang="en-US" dirty="0" smtClean="0"/>
              <a:t>Related Works</a:t>
            </a:r>
          </a:p>
          <a:p>
            <a:r>
              <a:rPr lang="en-US" dirty="0" smtClean="0"/>
              <a:t>Background</a:t>
            </a:r>
          </a:p>
          <a:p>
            <a:r>
              <a:rPr lang="en-US" dirty="0" smtClean="0"/>
              <a:t>Radiometer and SDR Basics</a:t>
            </a:r>
          </a:p>
          <a:p>
            <a:r>
              <a:rPr lang="en-US" dirty="0" smtClean="0"/>
              <a:t>Implementation of a SDR-based Radiometer</a:t>
            </a:r>
          </a:p>
          <a:p>
            <a:r>
              <a:rPr lang="en-US" dirty="0" smtClean="0"/>
              <a:t>Experimental Setup and Results</a:t>
            </a:r>
          </a:p>
          <a:p>
            <a:r>
              <a:rPr lang="en-US" dirty="0" smtClean="0"/>
              <a:t>Example Usage Scenario</a:t>
            </a:r>
          </a:p>
          <a:p>
            <a:r>
              <a:rPr lang="en-US" dirty="0" smtClean="0"/>
              <a:t>Closing</a:t>
            </a:r>
          </a:p>
          <a:p>
            <a:endParaRPr lang="en-US" dirty="0" smtClean="0"/>
          </a:p>
          <a:p>
            <a:endParaRPr lang="en-US" dirty="0"/>
          </a:p>
        </p:txBody>
      </p:sp>
    </p:spTree>
    <p:extLst>
      <p:ext uri="{BB962C8B-B14F-4D97-AF65-F5344CB8AC3E}">
        <p14:creationId xmlns:p14="http://schemas.microsoft.com/office/powerpoint/2010/main" val="38919829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Experimental Data</a:t>
            </a:r>
            <a:endParaRPr lang="en-US" dirty="0"/>
          </a:p>
        </p:txBody>
      </p:sp>
      <p:sp>
        <p:nvSpPr>
          <p:cNvPr id="3" name="Content Placeholder 2"/>
          <p:cNvSpPr>
            <a:spLocks noGrp="1"/>
          </p:cNvSpPr>
          <p:nvPr>
            <p:ph idx="1"/>
          </p:nvPr>
        </p:nvSpPr>
        <p:spPr/>
        <p:txBody>
          <a:bodyPr/>
          <a:lstStyle/>
          <a:p>
            <a:pPr marL="0" indent="0">
              <a:buNone/>
            </a:pPr>
            <a:r>
              <a:rPr lang="en-US" dirty="0" smtClean="0"/>
              <a:t>Experimental data was collected to verify the operation of a software defined radio as a radiometer and to test additional capabilities that a traditional radiometer may not be able to do.</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39862" y="2901959"/>
            <a:ext cx="4502040" cy="3377682"/>
          </a:xfrm>
          <a:prstGeom prst="rect">
            <a:avLst/>
          </a:prstGeo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26454537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 Normal Operation</a:t>
            </a:r>
            <a:endParaRPr lang="en-US" dirty="0"/>
          </a:p>
        </p:txBody>
      </p:sp>
      <p:sp>
        <p:nvSpPr>
          <p:cNvPr id="3" name="Content Placeholder 2"/>
          <p:cNvSpPr>
            <a:spLocks noGrp="1"/>
          </p:cNvSpPr>
          <p:nvPr>
            <p:ph idx="1"/>
          </p:nvPr>
        </p:nvSpPr>
        <p:spPr/>
        <p:txBody>
          <a:bodyPr/>
          <a:lstStyle/>
          <a:p>
            <a:pPr marL="0" indent="0">
              <a:buNone/>
            </a:pPr>
            <a:r>
              <a:rPr lang="en-US" dirty="0" smtClean="0"/>
              <a:t>Experiment compares the operation of a software defined radio radiometer to a traditional radiometer.  This compares data collected from the SDR to a square-law detector.  Data is collected and the data is calibrated to known noise temperatures by submerging a 50-ohm matched load into two known baths.  We will use ice water and Liquid Nitrogen (LN2) for our baths</a:t>
            </a:r>
            <a:endParaRPr lang="en-US"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40196819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 Slides</a:t>
            </a:r>
            <a:endParaRPr lang="en-US" dirty="0"/>
          </a:p>
        </p:txBody>
      </p:sp>
      <p:sp>
        <p:nvSpPr>
          <p:cNvPr id="3" name="Content Placeholder 2"/>
          <p:cNvSpPr>
            <a:spLocks noGrp="1"/>
          </p:cNvSpPr>
          <p:nvPr>
            <p:ph idx="1"/>
          </p:nvPr>
        </p:nvSpPr>
        <p:spPr/>
        <p:txBody>
          <a:bodyPr/>
          <a:lstStyle/>
          <a:p>
            <a:pPr marL="0" indent="0">
              <a:buNone/>
            </a:pPr>
            <a:r>
              <a:rPr lang="en-US" dirty="0" smtClean="0"/>
              <a:t>It should be noted that all graphs generated for these experiments was generated using Python.  More specifically they were generated using </a:t>
            </a:r>
            <a:r>
              <a:rPr lang="en-US" dirty="0" err="1" smtClean="0"/>
              <a:t>iPython</a:t>
            </a:r>
            <a:r>
              <a:rPr lang="en-US" dirty="0" smtClean="0"/>
              <a:t> Notebook, which allows the author to easily run python code within a browser and share the results as a web page.  This experiment for example can be found on the author’s webpage located here</a:t>
            </a:r>
          </a:p>
          <a:p>
            <a:endParaRPr lang="en-US" dirty="0"/>
          </a:p>
          <a:p>
            <a:pPr marL="0" indent="0">
              <a:buNone/>
            </a:pPr>
            <a:r>
              <a:rPr lang="en-US" dirty="0" smtClean="0"/>
              <a:t>All code, </a:t>
            </a:r>
            <a:r>
              <a:rPr lang="en-US" dirty="0" err="1" smtClean="0"/>
              <a:t>LaTeX</a:t>
            </a:r>
            <a:r>
              <a:rPr lang="en-US" dirty="0" smtClean="0"/>
              <a:t>, and supporting documents can also be found on the author’s GitHub page, located here:</a:t>
            </a:r>
            <a:endParaRPr lang="en-US"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11558780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 Normal Operation</a:t>
            </a:r>
            <a:endParaRPr lang="en-US" dirty="0"/>
          </a:p>
        </p:txBody>
      </p:sp>
      <p:sp>
        <p:nvSpPr>
          <p:cNvPr id="3" name="Content Placeholder 2"/>
          <p:cNvSpPr>
            <a:spLocks noGrp="1"/>
          </p:cNvSpPr>
          <p:nvPr>
            <p:ph idx="1"/>
          </p:nvPr>
        </p:nvSpPr>
        <p:spPr/>
        <p:txBody>
          <a:bodyPr/>
          <a:lstStyle/>
          <a:p>
            <a:pPr marL="0" indent="0">
              <a:buNone/>
            </a:pPr>
            <a:r>
              <a:rPr lang="en-US" dirty="0" smtClean="0"/>
              <a:t>Let’s begin by looking at the software defined radio, and we will look for now at the </a:t>
            </a:r>
            <a:r>
              <a:rPr lang="en-US" dirty="0" err="1" smtClean="0"/>
              <a:t>rQ</a:t>
            </a:r>
            <a:r>
              <a:rPr lang="en-US" dirty="0" smtClean="0"/>
              <a:t> values recorded.</a:t>
            </a:r>
          </a:p>
          <a:p>
            <a:endParaRPr lang="en-US" dirty="0"/>
          </a:p>
        </p:txBody>
      </p:sp>
      <p:pic>
        <p:nvPicPr>
          <p:cNvPr id="4" name="Picture 3"/>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98376" y="2132044"/>
            <a:ext cx="10058400" cy="4310742"/>
          </a:xfrm>
          <a:prstGeom prst="rect">
            <a:avLst/>
          </a:prstGeo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24202673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 Normal Operation</a:t>
            </a:r>
            <a:endParaRPr lang="en-US" dirty="0"/>
          </a:p>
        </p:txBody>
      </p:sp>
      <p:sp>
        <p:nvSpPr>
          <p:cNvPr id="3" name="Content Placeholder 2"/>
          <p:cNvSpPr>
            <a:spLocks noGrp="1"/>
          </p:cNvSpPr>
          <p:nvPr>
            <p:ph idx="1"/>
          </p:nvPr>
        </p:nvSpPr>
        <p:spPr/>
        <p:txBody>
          <a:bodyPr/>
          <a:lstStyle/>
          <a:p>
            <a:pPr marL="0" indent="0">
              <a:buNone/>
            </a:pPr>
            <a:r>
              <a:rPr lang="en-US" dirty="0" smtClean="0"/>
              <a:t>This data is not calibrated, since we have at least two points, we can calibrate this.</a:t>
            </a:r>
          </a:p>
          <a:p>
            <a:endParaRPr lang="en-US" dirty="0"/>
          </a:p>
        </p:txBody>
      </p:sp>
      <p:pic>
        <p:nvPicPr>
          <p:cNvPr id="4" name="Picture 3"/>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97280" y="2094723"/>
            <a:ext cx="10058400" cy="4310742"/>
          </a:xfrm>
          <a:prstGeom prst="rect">
            <a:avLst/>
          </a:prstGeo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53316829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 Normal Operation</a:t>
            </a:r>
            <a:endParaRPr lang="en-US" dirty="0"/>
          </a:p>
        </p:txBody>
      </p:sp>
      <p:sp>
        <p:nvSpPr>
          <p:cNvPr id="3" name="Content Placeholder 2"/>
          <p:cNvSpPr>
            <a:spLocks noGrp="1"/>
          </p:cNvSpPr>
          <p:nvPr>
            <p:ph idx="1"/>
          </p:nvPr>
        </p:nvSpPr>
        <p:spPr/>
        <p:txBody>
          <a:bodyPr/>
          <a:lstStyle/>
          <a:p>
            <a:pPr marL="0" indent="0">
              <a:buNone/>
            </a:pPr>
            <a:r>
              <a:rPr lang="en-US" dirty="0" smtClean="0"/>
              <a:t>The SDR appears to be making correct measurements, but let’s look at the square-law</a:t>
            </a:r>
          </a:p>
          <a:p>
            <a:endParaRPr lang="en-US" dirty="0"/>
          </a:p>
        </p:txBody>
      </p:sp>
      <p:pic>
        <p:nvPicPr>
          <p:cNvPr id="4" name="Picture 3"/>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97280" y="2104053"/>
            <a:ext cx="10058400" cy="4310742"/>
          </a:xfrm>
          <a:prstGeom prst="rect">
            <a:avLst/>
          </a:prstGeo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44922967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 Normal Operation</a:t>
            </a:r>
            <a:endParaRPr lang="en-US" dirty="0"/>
          </a:p>
        </p:txBody>
      </p:sp>
      <p:sp>
        <p:nvSpPr>
          <p:cNvPr id="3" name="Content Placeholder 2"/>
          <p:cNvSpPr>
            <a:spLocks noGrp="1"/>
          </p:cNvSpPr>
          <p:nvPr>
            <p:ph idx="1"/>
          </p:nvPr>
        </p:nvSpPr>
        <p:spPr/>
        <p:txBody>
          <a:bodyPr/>
          <a:lstStyle/>
          <a:p>
            <a:pPr marL="0" indent="0">
              <a:buNone/>
            </a:pPr>
            <a:r>
              <a:rPr lang="en-US" dirty="0" smtClean="0"/>
              <a:t>The square-law is pretty noisy.  However, we can apply a low pass filter to our data and also calibrate it.</a:t>
            </a:r>
          </a:p>
          <a:p>
            <a:endParaRPr lang="en-US" dirty="0"/>
          </a:p>
        </p:txBody>
      </p:sp>
      <p:pic>
        <p:nvPicPr>
          <p:cNvPr id="4" name="Picture 3"/>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97280" y="2104053"/>
            <a:ext cx="10058400" cy="4310742"/>
          </a:xfrm>
          <a:prstGeom prst="rect">
            <a:avLst/>
          </a:prstGeo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25884641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 Normal Operation</a:t>
            </a:r>
            <a:endParaRPr lang="en-US" dirty="0"/>
          </a:p>
        </p:txBody>
      </p:sp>
      <p:sp>
        <p:nvSpPr>
          <p:cNvPr id="3" name="Content Placeholder 2"/>
          <p:cNvSpPr>
            <a:spLocks noGrp="1"/>
          </p:cNvSpPr>
          <p:nvPr>
            <p:ph idx="1"/>
          </p:nvPr>
        </p:nvSpPr>
        <p:spPr/>
        <p:txBody>
          <a:bodyPr/>
          <a:lstStyle/>
          <a:p>
            <a:pPr marL="0" indent="0">
              <a:buNone/>
            </a:pPr>
            <a:r>
              <a:rPr lang="en-US" dirty="0" smtClean="0"/>
              <a:t>Again, this looks good, but let’s put them one on top of each other to verify</a:t>
            </a:r>
          </a:p>
          <a:p>
            <a:endParaRPr lang="en-US" dirty="0"/>
          </a:p>
        </p:txBody>
      </p:sp>
      <p:pic>
        <p:nvPicPr>
          <p:cNvPr id="5" name="Picture 4"/>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97280" y="2069669"/>
            <a:ext cx="10058400" cy="4310742"/>
          </a:xfrm>
          <a:prstGeom prst="rect">
            <a:avLst/>
          </a:prstGeom>
        </p:spPr>
      </p:pic>
      <p:sp>
        <p:nvSpPr>
          <p:cNvPr id="6" name="TextBox 5"/>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30508228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 Normal Operation</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Experiment one verified that once calibrated, both the software defined radio and the square-law detector are in agreement.  This shows that the SDR can indeed function as  total power radiometer as we would expect from a traditional radiometer using a square-law detector</a:t>
            </a:r>
            <a:endParaRPr lang="en-US" sz="2400"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22925594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 Normal Operation</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Let’s now look if we calibrated to soil moisture reading.  Since we are not using an antenna, we can not look at a real sample.  However, we can pretend using our calibration points.  This also brings up another feature of the SDR, the waterfall display that can also give us a visual of the signal we are looking at.</a:t>
            </a:r>
            <a:endParaRPr lang="en-US" sz="2400"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29416095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a:t>
            </a:r>
            <a:endParaRPr lang="en-US" dirty="0"/>
          </a:p>
        </p:txBody>
      </p:sp>
      <p:sp>
        <p:nvSpPr>
          <p:cNvPr id="3" name="Content Placeholder 2"/>
          <p:cNvSpPr>
            <a:spLocks noGrp="1"/>
          </p:cNvSpPr>
          <p:nvPr>
            <p:ph idx="1"/>
          </p:nvPr>
        </p:nvSpPr>
        <p:spPr>
          <a:xfrm>
            <a:off x="1097280" y="1182758"/>
            <a:ext cx="10058400" cy="2314422"/>
          </a:xfrm>
        </p:spPr>
        <p:style>
          <a:lnRef idx="2">
            <a:schemeClr val="accent4"/>
          </a:lnRef>
          <a:fillRef idx="1">
            <a:schemeClr val="lt1"/>
          </a:fillRef>
          <a:effectRef idx="0">
            <a:schemeClr val="accent4"/>
          </a:effectRef>
          <a:fontRef idx="minor">
            <a:schemeClr val="dk1"/>
          </a:fontRef>
        </p:style>
        <p:txBody>
          <a:bodyPr>
            <a:normAutofit fontScale="92500" lnSpcReduction="10000"/>
          </a:bodyPr>
          <a:lstStyle/>
          <a:p>
            <a:pPr marL="0" indent="0">
              <a:buNone/>
            </a:pPr>
            <a:r>
              <a:rPr lang="en-US" sz="2400" dirty="0" smtClean="0"/>
              <a:t>The goal of this presentation is to present my work in </a:t>
            </a:r>
            <a:r>
              <a:rPr lang="en-US" sz="2400" dirty="0" smtClean="0"/>
              <a:t>using </a:t>
            </a:r>
            <a:r>
              <a:rPr lang="en-US" sz="2400" dirty="0"/>
              <a:t>software defined radio (SDR) technology to develop a </a:t>
            </a:r>
            <a:r>
              <a:rPr lang="en-US" sz="2400" dirty="0" smtClean="0"/>
              <a:t>radiometer that </a:t>
            </a:r>
            <a:r>
              <a:rPr lang="en-US" sz="2400" dirty="0"/>
              <a:t>has performance on par with that of traditional radiometer. In addition to </a:t>
            </a:r>
            <a:r>
              <a:rPr lang="en-US" sz="2400" dirty="0" smtClean="0"/>
              <a:t>demonstrating a </a:t>
            </a:r>
            <a:r>
              <a:rPr lang="en-US" sz="2400" dirty="0"/>
              <a:t>SDR-based radiometer can achieve similar performance, in terms of sensitivity and </a:t>
            </a:r>
            <a:r>
              <a:rPr lang="en-US" sz="2400" dirty="0" smtClean="0"/>
              <a:t>stability, as </a:t>
            </a:r>
            <a:r>
              <a:rPr lang="en-US" sz="2400" dirty="0"/>
              <a:t>a traditional radiometer, it is shown that the inherent flexibility of SDR technology </a:t>
            </a:r>
            <a:r>
              <a:rPr lang="en-US" sz="2400" dirty="0" smtClean="0"/>
              <a:t>allows implementing </a:t>
            </a:r>
            <a:r>
              <a:rPr lang="en-US" sz="2400" dirty="0"/>
              <a:t>functionality beyond what a traditional radiometer typically provides. </a:t>
            </a:r>
            <a:endParaRPr lang="en-US" sz="2400" dirty="0"/>
          </a:p>
        </p:txBody>
      </p:sp>
      <p:sp>
        <p:nvSpPr>
          <p:cNvPr id="4" name="Content Placeholder 2"/>
          <p:cNvSpPr txBox="1">
            <a:spLocks/>
          </p:cNvSpPr>
          <p:nvPr/>
        </p:nvSpPr>
        <p:spPr>
          <a:xfrm>
            <a:off x="1097280" y="3810892"/>
            <a:ext cx="10058400" cy="2413445"/>
          </a:xfrm>
          <a:prstGeom prst="rect">
            <a:avLst/>
          </a:prstGeom>
        </p:spPr>
        <p:style>
          <a:lnRef idx="2">
            <a:schemeClr val="accent4"/>
          </a:lnRef>
          <a:fillRef idx="1">
            <a:schemeClr val="lt1"/>
          </a:fillRef>
          <a:effectRef idx="0">
            <a:schemeClr val="accent4"/>
          </a:effectRef>
          <a:fontRef idx="minor">
            <a:schemeClr val="dk1"/>
          </a:fontRef>
        </p:style>
        <p:txBody>
          <a:bodyPr vert="horz" lIns="0" tIns="45720" rIns="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dk1"/>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dk1"/>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dk1"/>
                </a:solidFill>
                <a:latin typeface="+mn-lt"/>
                <a:ea typeface="+mn-ea"/>
                <a:cs typeface="+mn-cs"/>
              </a:defRPr>
            </a:lvl9pPr>
          </a:lstStyle>
          <a:p>
            <a:r>
              <a:rPr lang="en-US" sz="2400" dirty="0" smtClean="0"/>
              <a:t>This thesis looks to explore the following questions:</a:t>
            </a:r>
          </a:p>
          <a:p>
            <a:pPr marL="457200" indent="-457200">
              <a:buFont typeface="+mj-lt"/>
              <a:buAutoNum type="arabicPeriod"/>
            </a:pPr>
            <a:r>
              <a:rPr lang="en-US" sz="2400" dirty="0" smtClean="0"/>
              <a:t>Can we use a SDR to recreate a radiometer in software?</a:t>
            </a:r>
          </a:p>
          <a:p>
            <a:pPr marL="457200" indent="-457200">
              <a:buFont typeface="+mj-lt"/>
              <a:buAutoNum type="arabicPeriod"/>
            </a:pPr>
            <a:r>
              <a:rPr lang="en-US" sz="2400" dirty="0" smtClean="0"/>
              <a:t>If so, what performance can we get from the system?</a:t>
            </a:r>
          </a:p>
          <a:p>
            <a:pPr marL="457200" indent="-457200">
              <a:buFont typeface="+mj-lt"/>
              <a:buAutoNum type="arabicPeriod"/>
            </a:pPr>
            <a:r>
              <a:rPr lang="en-US" sz="2400" dirty="0" smtClean="0"/>
              <a:t>Can we create a low cost SDR Radiometer that is effective?</a:t>
            </a:r>
          </a:p>
          <a:p>
            <a:pPr marL="457200" indent="-457200">
              <a:buFont typeface="+mj-lt"/>
              <a:buAutoNum type="arabicPeriod"/>
            </a:pPr>
            <a:r>
              <a:rPr lang="en-US" sz="2400" dirty="0" smtClean="0"/>
              <a:t>What benefits do we obtain by using a SDR Radiometer?</a:t>
            </a:r>
            <a:endParaRPr lang="en-US" sz="2400" dirty="0"/>
          </a:p>
        </p:txBody>
      </p:sp>
      <p:sp>
        <p:nvSpPr>
          <p:cNvPr id="5" name="TextBox 4"/>
          <p:cNvSpPr txBox="1"/>
          <p:nvPr/>
        </p:nvSpPr>
        <p:spPr>
          <a:xfrm>
            <a:off x="7823200" y="1"/>
            <a:ext cx="4368800" cy="667512"/>
          </a:xfrm>
          <a:prstGeom prst="rect">
            <a:avLst/>
          </a:prstGeom>
          <a:noFill/>
        </p:spPr>
        <p:txBody>
          <a:bodyPr wrap="square" numCol="2" rtlCol="0">
            <a:noAutofit/>
          </a:bodyPr>
          <a:lstStyle/>
          <a:p>
            <a:r>
              <a:rPr lang="en-US" sz="1000" dirty="0" smtClean="0">
                <a:solidFill>
                  <a:schemeClr val="accent6">
                    <a:lumMod val="20000"/>
                    <a:lumOff val="80000"/>
                  </a:schemeClr>
                </a:solidFill>
              </a:rPr>
              <a:t>Introduction</a:t>
            </a:r>
          </a:p>
          <a:p>
            <a:r>
              <a:rPr lang="en-US" sz="1000" dirty="0" smtClean="0"/>
              <a:t>Related Works</a:t>
            </a:r>
          </a:p>
          <a:p>
            <a:r>
              <a:rPr lang="en-US" sz="1000" dirty="0" smtClean="0"/>
              <a:t>Background</a:t>
            </a:r>
          </a:p>
          <a:p>
            <a:r>
              <a:rPr lang="en-US" sz="1000" dirty="0" smtClean="0"/>
              <a:t>Implementation</a:t>
            </a:r>
          </a:p>
          <a:p>
            <a:r>
              <a:rPr lang="en-US" sz="1000" dirty="0" smtClean="0"/>
              <a:t>Experimental Results</a:t>
            </a:r>
          </a:p>
          <a:p>
            <a:r>
              <a:rPr lang="en-US" sz="1000" dirty="0" smtClean="0"/>
              <a:t>Example Usage Scenario</a:t>
            </a:r>
          </a:p>
          <a:p>
            <a:r>
              <a:rPr lang="en-US" sz="1000" dirty="0" smtClean="0"/>
              <a:t>Closing</a:t>
            </a:r>
            <a:endParaRPr lang="en-US" sz="1000" dirty="0"/>
          </a:p>
        </p:txBody>
      </p:sp>
    </p:spTree>
    <p:extLst>
      <p:ext uri="{BB962C8B-B14F-4D97-AF65-F5344CB8AC3E}">
        <p14:creationId xmlns:p14="http://schemas.microsoft.com/office/powerpoint/2010/main" val="26190855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1" nodeType="clickEffect">
                                  <p:stCondLst>
                                    <p:cond delay="0"/>
                                  </p:stCondLst>
                                  <p:childTnLst>
                                    <p:animEffect transition="out" filter="fade">
                                      <p:cBhvr>
                                        <p:cTn id="14" dur="500"/>
                                        <p:tgtEl>
                                          <p:spTgt spid="3">
                                            <p:txEl>
                                              <p:pRg st="0" end="0"/>
                                            </p:txEl>
                                          </p:spTgt>
                                        </p:tgtEl>
                                      </p:cBhvr>
                                    </p:animEffect>
                                    <p:set>
                                      <p:cBhvr>
                                        <p:cTn id="15" dur="1" fill="hold">
                                          <p:stCondLst>
                                            <p:cond delay="499"/>
                                          </p:stCondLst>
                                        </p:cTn>
                                        <p:tgtEl>
                                          <p:spTgt spid="3">
                                            <p:txEl>
                                              <p:pRg st="0" end="0"/>
                                            </p:txEl>
                                          </p:spTgt>
                                        </p:tgtEl>
                                        <p:attrNameLst>
                                          <p:attrName>style.visibility</p:attrName>
                                        </p:attrNameLst>
                                      </p:cBhvr>
                                      <p:to>
                                        <p:strVal val="hidden"/>
                                      </p:to>
                                    </p:set>
                                  </p:childTnLst>
                                </p:cTn>
                              </p:par>
                              <p:par>
                                <p:cTn id="16" presetID="10" presetClass="exit" presetSubtype="0" fill="hold" grpId="1" nodeType="withEffect">
                                  <p:stCondLst>
                                    <p:cond delay="0"/>
                                  </p:stCondLst>
                                  <p:childTnLst>
                                    <p:animEffect transition="out" filter="fade">
                                      <p:cBhvr>
                                        <p:cTn id="17" dur="500"/>
                                        <p:tgtEl>
                                          <p:spTgt spid="3">
                                            <p:bg/>
                                          </p:spTgt>
                                        </p:tgtEl>
                                      </p:cBhvr>
                                    </p:animEffect>
                                    <p:set>
                                      <p:cBhvr>
                                        <p:cTn id="18" dur="1" fill="hold">
                                          <p:stCondLst>
                                            <p:cond delay="499"/>
                                          </p:stCondLst>
                                        </p:cTn>
                                        <p:tgtEl>
                                          <p:spTgt spid="3">
                                            <p:bg/>
                                          </p:spTgt>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1" nodeType="clickEffect">
                                  <p:stCondLst>
                                    <p:cond delay="0"/>
                                  </p:stCondLst>
                                  <p:childTnLst>
                                    <p:animEffect transition="out" filter="fade">
                                      <p:cBhvr>
                                        <p:cTn id="27" dur="500"/>
                                        <p:tgtEl>
                                          <p:spTgt spid="4"/>
                                        </p:tgtEl>
                                      </p:cBhvr>
                                    </p:animEffect>
                                    <p:set>
                                      <p:cBhvr>
                                        <p:cTn id="28"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P spid="3" grpId="1" uiExpand="1" build="p" animBg="1"/>
      <p:bldP spid="4" grpId="0" animBg="1"/>
      <p:bldP spid="4" grpId="1"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 Normal Operation</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Let’s begin with saying that LN2 will be our “wet” or have a cooler noise temperature and our ice water will be our “dry” or warmer noise temperature.</a:t>
            </a:r>
            <a:endParaRPr lang="en-US" sz="2400" dirty="0"/>
          </a:p>
        </p:txBody>
      </p:sp>
      <p:pic>
        <p:nvPicPr>
          <p:cNvPr id="4" name="Picture 3"/>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522514" y="1915931"/>
            <a:ext cx="10642496" cy="4561069"/>
          </a:xfrm>
          <a:prstGeom prst="rect">
            <a:avLst/>
          </a:prstGeo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28109554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1 – Normal Operation</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Another visual aid is the waterfall display that is part of </a:t>
            </a:r>
            <a:r>
              <a:rPr lang="en-US" sz="2400" dirty="0" err="1" smtClean="0"/>
              <a:t>GNURadio</a:t>
            </a:r>
            <a:r>
              <a:rPr lang="en-US" sz="2400" dirty="0" smtClean="0"/>
              <a:t>.  Let’s look at the same data with the waterfall display.</a:t>
            </a:r>
          </a:p>
          <a:p>
            <a:endParaRPr lang="en-US" sz="2400" dirty="0" smtClean="0"/>
          </a:p>
          <a:p>
            <a:endParaRPr lang="en-US" sz="2400" dirty="0"/>
          </a:p>
          <a:p>
            <a:endParaRPr lang="en-US" sz="2400" dirty="0" smtClean="0"/>
          </a:p>
          <a:p>
            <a:endParaRPr lang="en-US" sz="2400" dirty="0" smtClean="0"/>
          </a:p>
          <a:p>
            <a:pPr marL="0" indent="0">
              <a:buNone/>
            </a:pPr>
            <a:endParaRPr lang="en-US" sz="2400" dirty="0"/>
          </a:p>
          <a:p>
            <a:pPr marL="0" indent="0">
              <a:buNone/>
            </a:pPr>
            <a:endParaRPr lang="en-US" sz="2400" dirty="0" smtClean="0"/>
          </a:p>
          <a:p>
            <a:pPr marL="0" indent="0">
              <a:buNone/>
            </a:pPr>
            <a:r>
              <a:rPr lang="en-US" sz="2400" dirty="0" smtClean="0"/>
              <a:t>We can see the “warmer” noise temperature in the ice water on the left and the “cooler” noise temperature with the LN2 on the right</a:t>
            </a:r>
            <a:endParaRPr lang="en-US" sz="2400" dirty="0"/>
          </a:p>
        </p:txBody>
      </p:sp>
      <p:pic>
        <p:nvPicPr>
          <p:cNvPr id="5" name="Picture 4"/>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65200" y="1923661"/>
            <a:ext cx="10058400" cy="2514600"/>
          </a:xfrm>
          <a:prstGeom prst="rect">
            <a:avLst/>
          </a:prstGeom>
        </p:spPr>
      </p:pic>
      <p:sp>
        <p:nvSpPr>
          <p:cNvPr id="6" name="TextBox 5"/>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31459833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2 – Stability</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Another test for the radiometer is looking at the stability of the system.  Most of the stability we are concerned with falls with the LNAs that we use.  However, we want to verify our system is stable with the addition of the SDR now.</a:t>
            </a:r>
            <a:endParaRPr lang="en-US" sz="2400" dirty="0"/>
          </a:p>
        </p:txBody>
      </p:sp>
      <p:pic>
        <p:nvPicPr>
          <p:cNvPr id="4" name="Picture 3"/>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736427" y="2661223"/>
            <a:ext cx="8780106" cy="3762901"/>
          </a:xfrm>
          <a:prstGeom prst="rect">
            <a:avLst/>
          </a:prstGeo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298951820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2 – Stability</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To avoid some of the “spikes” we will choose a 62 min block that was error free.  </a:t>
            </a:r>
            <a:endParaRPr lang="en-US" sz="2400" dirty="0"/>
          </a:p>
        </p:txBody>
      </p:sp>
      <p:pic>
        <p:nvPicPr>
          <p:cNvPr id="5" name="Picture 4"/>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097280" y="2104053"/>
            <a:ext cx="10058400" cy="4310742"/>
          </a:xfrm>
          <a:prstGeom prst="rect">
            <a:avLst/>
          </a:prstGeom>
        </p:spPr>
      </p:pic>
      <p:sp>
        <p:nvSpPr>
          <p:cNvPr id="6" name="TextBox 5"/>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10533340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2 – Stability</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We found by doing a standard deviation that we did not change more than .23 K and over the period of time we had a total change of .8 K</a:t>
            </a:r>
            <a:endParaRPr lang="en-US" sz="2400" dirty="0"/>
          </a:p>
        </p:txBody>
      </p:sp>
      <p:pic>
        <p:nvPicPr>
          <p:cNvPr id="4" name="Picture 3"/>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605798" y="2549255"/>
            <a:ext cx="9041363" cy="3874869"/>
          </a:xfrm>
          <a:prstGeom prst="rect">
            <a:avLst/>
          </a:prstGeo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163955058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a:t>
            </a:r>
            <a:r>
              <a:rPr lang="en-US" dirty="0"/>
              <a:t>3</a:t>
            </a:r>
            <a:r>
              <a:rPr lang="en-US" dirty="0" smtClean="0"/>
              <a:t> – Noise Rejection</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In Experiment three we wanted to do something that would prove an advantage of the SDR over a traditional radiometer.  A traditional radiometer does not have any methods to mitigate interference since it loses frequency information.  With the SDR, we keep the frequency information and we can identify an remove an offending signal</a:t>
            </a:r>
            <a:endParaRPr lang="en-US" sz="2400"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35974" b="13622"/>
          <a:stretch/>
        </p:blipFill>
        <p:spPr>
          <a:xfrm>
            <a:off x="1847462" y="2775707"/>
            <a:ext cx="9081018" cy="3307851"/>
          </a:xfrm>
          <a:prstGeom prst="rect">
            <a:avLst/>
          </a:prstGeom>
        </p:spPr>
      </p:pic>
      <p:sp>
        <p:nvSpPr>
          <p:cNvPr id="6" name="TextBox 5"/>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33649373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Experiment </a:t>
            </a:r>
            <a:r>
              <a:rPr lang="en-US" dirty="0"/>
              <a:t>3</a:t>
            </a:r>
            <a:r>
              <a:rPr lang="en-US" dirty="0" smtClean="0"/>
              <a:t> – Noise Rejection</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smtClean="0"/>
              <a:t>Here we can both the SDR and square-law on top of each other again.  However, the SDR is filtering the offending signal.</a:t>
            </a:r>
            <a:endParaRPr lang="en-US" sz="2400" dirty="0"/>
          </a:p>
        </p:txBody>
      </p:sp>
      <p:pic>
        <p:nvPicPr>
          <p:cNvPr id="4" name="Picture 3"/>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5971" y="1858348"/>
            <a:ext cx="10776857" cy="4618652"/>
          </a:xfrm>
          <a:prstGeom prst="rect">
            <a:avLst/>
          </a:prstGeom>
        </p:spPr>
      </p:pic>
      <p:sp>
        <p:nvSpPr>
          <p:cNvPr id="5" name="TextBox 4"/>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solidFill>
                  <a:schemeClr val="accent6">
                    <a:lumMod val="20000"/>
                    <a:lumOff val="80000"/>
                  </a:schemeClr>
                </a:solidFill>
              </a:rPr>
              <a:t>Experimental Results</a:t>
            </a:r>
          </a:p>
          <a:p>
            <a:r>
              <a:rPr lang="en-US" sz="1100" dirty="0"/>
              <a:t>Closing</a:t>
            </a:r>
          </a:p>
        </p:txBody>
      </p:sp>
    </p:spTree>
    <p:extLst>
      <p:ext uri="{BB962C8B-B14F-4D97-AF65-F5344CB8AC3E}">
        <p14:creationId xmlns:p14="http://schemas.microsoft.com/office/powerpoint/2010/main" val="2651707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In this thesis we have shown that an off the shelf SDR can be </a:t>
            </a:r>
            <a:r>
              <a:rPr lang="en-US" sz="2400" dirty="0" smtClean="0"/>
              <a:t>used to </a:t>
            </a:r>
            <a:r>
              <a:rPr lang="en-US" sz="2400" dirty="0"/>
              <a:t>perform as a radiometer. Using a SDR has several </a:t>
            </a:r>
            <a:r>
              <a:rPr lang="en-US" sz="2400" dirty="0" smtClean="0"/>
              <a:t>advantages such </a:t>
            </a:r>
            <a:r>
              <a:rPr lang="en-US" sz="2400" dirty="0"/>
              <a:t>as a more flexible system and can result in a less </a:t>
            </a:r>
            <a:r>
              <a:rPr lang="en-US" sz="2400" dirty="0" smtClean="0"/>
              <a:t>expensive system</a:t>
            </a:r>
            <a:r>
              <a:rPr lang="en-US" sz="2400" dirty="0"/>
              <a:t>. Since a SDR offers high flexibility, changes to the </a:t>
            </a:r>
            <a:r>
              <a:rPr lang="en-US" sz="2400" dirty="0" smtClean="0"/>
              <a:t>system can </a:t>
            </a:r>
            <a:r>
              <a:rPr lang="en-US" sz="2400" dirty="0"/>
              <a:t>be done very quickly and helps in future proofing the system.</a:t>
            </a:r>
            <a:br>
              <a:rPr lang="en-US" sz="2400" dirty="0"/>
            </a:br>
            <a:r>
              <a:rPr lang="en-US" sz="2400" dirty="0"/>
              <a:t/>
            </a:r>
            <a:br>
              <a:rPr lang="en-US" sz="2400" dirty="0"/>
            </a:br>
            <a:endParaRPr lang="en-US" sz="2400"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100" dirty="0"/>
              <a:t>Introduction</a:t>
            </a:r>
          </a:p>
          <a:p>
            <a:r>
              <a:rPr lang="en-US" sz="1100" dirty="0"/>
              <a:t>Related Works</a:t>
            </a:r>
          </a:p>
          <a:p>
            <a:r>
              <a:rPr lang="en-US" sz="1100" dirty="0"/>
              <a:t>General Radiometer Theory</a:t>
            </a:r>
          </a:p>
          <a:p>
            <a:r>
              <a:rPr lang="en-US" sz="1100" dirty="0"/>
              <a:t>Software Defined Radio Theory</a:t>
            </a:r>
          </a:p>
          <a:p>
            <a:r>
              <a:rPr lang="en-US" sz="1100" dirty="0"/>
              <a:t>Experimental Results</a:t>
            </a:r>
          </a:p>
          <a:p>
            <a:r>
              <a:rPr lang="en-US" sz="1100" dirty="0">
                <a:solidFill>
                  <a:schemeClr val="accent6">
                    <a:lumMod val="20000"/>
                    <a:lumOff val="80000"/>
                  </a:schemeClr>
                </a:solidFill>
              </a:rPr>
              <a:t>Closing</a:t>
            </a:r>
          </a:p>
        </p:txBody>
      </p:sp>
    </p:spTree>
    <p:extLst>
      <p:ext uri="{BB962C8B-B14F-4D97-AF65-F5344CB8AC3E}">
        <p14:creationId xmlns:p14="http://schemas.microsoft.com/office/powerpoint/2010/main" val="40992447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thesis</a:t>
            </a:r>
            <a:endParaRPr lang="en-US" dirty="0"/>
          </a:p>
        </p:txBody>
      </p:sp>
      <p:sp>
        <p:nvSpPr>
          <p:cNvPr id="3" name="Content Placeholder 2"/>
          <p:cNvSpPr>
            <a:spLocks noGrp="1"/>
          </p:cNvSpPr>
          <p:nvPr>
            <p:ph idx="1"/>
          </p:nvPr>
        </p:nvSpPr>
        <p:spPr>
          <a:xfrm>
            <a:off x="1077401" y="1050604"/>
            <a:ext cx="10058400" cy="1715613"/>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2400" dirty="0" smtClean="0"/>
              <a:t>Motivation:</a:t>
            </a:r>
          </a:p>
          <a:p>
            <a:pPr marL="0" indent="0">
              <a:buNone/>
            </a:pPr>
            <a:r>
              <a:rPr lang="en-US" sz="2400" dirty="0" smtClean="0"/>
              <a:t>Radiometry is used in a number of applications including:</a:t>
            </a:r>
          </a:p>
        </p:txBody>
      </p:sp>
      <p:sp>
        <p:nvSpPr>
          <p:cNvPr id="5" name="TextBox 4"/>
          <p:cNvSpPr txBox="1"/>
          <p:nvPr/>
        </p:nvSpPr>
        <p:spPr>
          <a:xfrm>
            <a:off x="7823200" y="1"/>
            <a:ext cx="4368800" cy="667512"/>
          </a:xfrm>
          <a:prstGeom prst="rect">
            <a:avLst/>
          </a:prstGeom>
          <a:noFill/>
        </p:spPr>
        <p:txBody>
          <a:bodyPr wrap="square" numCol="2" rtlCol="0">
            <a:noAutofit/>
          </a:bodyPr>
          <a:lstStyle/>
          <a:p>
            <a:r>
              <a:rPr lang="en-US" sz="1000" dirty="0">
                <a:solidFill>
                  <a:schemeClr val="accent6">
                    <a:lumMod val="20000"/>
                    <a:lumOff val="80000"/>
                  </a:schemeClr>
                </a:solidFill>
              </a:rPr>
              <a:t>Introduction</a:t>
            </a:r>
          </a:p>
          <a:p>
            <a:r>
              <a:rPr lang="en-US" sz="1000" dirty="0"/>
              <a:t>Related Works</a:t>
            </a:r>
          </a:p>
          <a:p>
            <a:r>
              <a:rPr lang="en-US" sz="1000" dirty="0"/>
              <a:t>Background</a:t>
            </a:r>
          </a:p>
          <a:p>
            <a:r>
              <a:rPr lang="en-US" sz="1000" dirty="0" smtClean="0"/>
              <a:t>Implementation</a:t>
            </a:r>
            <a:endParaRPr lang="en-US" sz="1000" dirty="0"/>
          </a:p>
          <a:p>
            <a:r>
              <a:rPr lang="en-US" sz="1000" dirty="0"/>
              <a:t>Experimental Results</a:t>
            </a:r>
          </a:p>
          <a:p>
            <a:r>
              <a:rPr lang="en-US" sz="1000" dirty="0"/>
              <a:t>Example Usage Scenario</a:t>
            </a:r>
          </a:p>
          <a:p>
            <a:r>
              <a:rPr lang="en-US" sz="1000" dirty="0"/>
              <a:t>Closing</a:t>
            </a:r>
          </a:p>
        </p:txBody>
      </p:sp>
      <p:graphicFrame>
        <p:nvGraphicFramePr>
          <p:cNvPr id="9" name="Diagram 8"/>
          <p:cNvGraphicFramePr/>
          <p:nvPr>
            <p:extLst>
              <p:ext uri="{D42A27DB-BD31-4B8C-83A1-F6EECF244321}">
                <p14:modId xmlns:p14="http://schemas.microsoft.com/office/powerpoint/2010/main" val="2041902991"/>
              </p:ext>
            </p:extLst>
          </p:nvPr>
        </p:nvGraphicFramePr>
        <p:xfrm>
          <a:off x="1077401" y="2995846"/>
          <a:ext cx="4955651" cy="33055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8" name="Diagram 7"/>
          <p:cNvGraphicFramePr/>
          <p:nvPr>
            <p:extLst>
              <p:ext uri="{D42A27DB-BD31-4B8C-83A1-F6EECF244321}">
                <p14:modId xmlns:p14="http://schemas.microsoft.com/office/powerpoint/2010/main" val="2335490775"/>
              </p:ext>
            </p:extLst>
          </p:nvPr>
        </p:nvGraphicFramePr>
        <p:xfrm>
          <a:off x="6202018" y="2995845"/>
          <a:ext cx="4933784" cy="350434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678878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Works</a:t>
            </a:r>
            <a:endParaRPr lang="en-US" dirty="0"/>
          </a:p>
        </p:txBody>
      </p:sp>
      <p:sp>
        <p:nvSpPr>
          <p:cNvPr id="3" name="Content Placeholder 2"/>
          <p:cNvSpPr>
            <a:spLocks noGrp="1"/>
          </p:cNvSpPr>
          <p:nvPr>
            <p:ph idx="1"/>
          </p:nvPr>
        </p:nvSpPr>
        <p:spPr/>
        <p:txBody>
          <a:bodyPr>
            <a:normAutofit/>
          </a:bodyPr>
          <a:lstStyle/>
          <a:p>
            <a:pPr marL="0" indent="0">
              <a:buNone/>
            </a:pPr>
            <a:r>
              <a:rPr lang="en-US" sz="2400" b="1" u="sng" dirty="0" smtClean="0"/>
              <a:t>Radio Astronomy</a:t>
            </a:r>
          </a:p>
          <a:p>
            <a:pPr>
              <a:buFont typeface="Wingdings" panose="05000000000000000000" pitchFamily="2" charset="2"/>
              <a:buChar char="§"/>
            </a:pPr>
            <a:r>
              <a:rPr lang="en-US" sz="2400" dirty="0" smtClean="0"/>
              <a:t>Radiometers are used in a variety of remote sensing applications such as soil moisture and ocean salinity</a:t>
            </a:r>
          </a:p>
          <a:p>
            <a:pPr>
              <a:buFont typeface="Wingdings" panose="05000000000000000000" pitchFamily="2" charset="2"/>
              <a:buChar char="§"/>
            </a:pPr>
            <a:r>
              <a:rPr lang="en-US" sz="2400" dirty="0" smtClean="0"/>
              <a:t>Radio Astronomy is one method of using radiometers for remote sensing</a:t>
            </a:r>
          </a:p>
          <a:p>
            <a:pPr>
              <a:buFont typeface="Wingdings" panose="05000000000000000000" pitchFamily="2" charset="2"/>
              <a:buChar char="§"/>
            </a:pPr>
            <a:r>
              <a:rPr lang="en-US" sz="2400" dirty="0" smtClean="0"/>
              <a:t>There are current stations using Software Defined Radios for Radio Astronomy</a:t>
            </a:r>
            <a:endParaRPr lang="en-US" sz="2400"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solidFill>
                  <a:schemeClr val="bg1"/>
                </a:solidFill>
              </a:rPr>
              <a:t>Related Works</a:t>
            </a:r>
          </a:p>
          <a:p>
            <a:r>
              <a:rPr lang="en-US" sz="1000" dirty="0"/>
              <a:t>Background</a:t>
            </a:r>
          </a:p>
          <a:p>
            <a:r>
              <a:rPr lang="en-US" sz="1000" dirty="0" smtClean="0"/>
              <a:t>Implementation</a:t>
            </a:r>
            <a:endParaRPr lang="en-US" sz="1000" dirty="0"/>
          </a:p>
          <a:p>
            <a:r>
              <a:rPr lang="en-US" sz="1000" dirty="0"/>
              <a:t>Experimental Results</a:t>
            </a:r>
          </a:p>
          <a:p>
            <a:r>
              <a:rPr lang="en-US" sz="1000" dirty="0"/>
              <a:t>Example Usage Scenario</a:t>
            </a:r>
          </a:p>
          <a:p>
            <a:r>
              <a:rPr lang="en-US" sz="1000" dirty="0"/>
              <a:t>Closing</a:t>
            </a:r>
          </a:p>
        </p:txBody>
      </p:sp>
    </p:spTree>
    <p:extLst>
      <p:ext uri="{BB962C8B-B14F-4D97-AF65-F5344CB8AC3E}">
        <p14:creationId xmlns:p14="http://schemas.microsoft.com/office/powerpoint/2010/main" val="286794816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The </a:t>
            </a:r>
            <a:r>
              <a:rPr lang="en-US" sz="2400" dirty="0" err="1"/>
              <a:t>Shirleys</a:t>
            </a:r>
            <a:r>
              <a:rPr lang="en-US" sz="2400" dirty="0"/>
              <a:t> Bay Radio Astronomy Consortium (SBRAC) </a:t>
            </a:r>
            <a:r>
              <a:rPr lang="en-US" sz="2400" dirty="0" smtClean="0"/>
              <a:t>located in </a:t>
            </a:r>
            <a:r>
              <a:rPr lang="en-US" sz="2400" dirty="0"/>
              <a:t>Smiths </a:t>
            </a:r>
            <a:r>
              <a:rPr lang="en-US" sz="2400" dirty="0" smtClean="0"/>
              <a:t>Falls, Ontario </a:t>
            </a:r>
            <a:r>
              <a:rPr lang="en-US" sz="2400" dirty="0"/>
              <a:t>is currently using a USRP software </a:t>
            </a:r>
            <a:r>
              <a:rPr lang="en-US" sz="2400" dirty="0" smtClean="0"/>
              <a:t>defined radio </a:t>
            </a:r>
            <a:r>
              <a:rPr lang="en-US" sz="2400" dirty="0"/>
              <a:t>in conjunction with </a:t>
            </a:r>
            <a:r>
              <a:rPr lang="en-US" sz="2400" dirty="0" err="1"/>
              <a:t>GNURadio</a:t>
            </a:r>
            <a:r>
              <a:rPr lang="en-US" sz="2400" dirty="0"/>
              <a:t/>
            </a:r>
            <a:br>
              <a:rPr lang="en-US" sz="2400" dirty="0"/>
            </a:br>
            <a:r>
              <a:rPr lang="en-US" sz="2400" dirty="0"/>
              <a:t/>
            </a:r>
            <a:br>
              <a:rPr lang="en-US" sz="2400" dirty="0"/>
            </a:br>
            <a:endParaRPr lang="en-US" sz="2400"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23200" y="1972732"/>
            <a:ext cx="3125537" cy="4167383"/>
          </a:xfrm>
          <a:prstGeom prst="rect">
            <a:avLst/>
          </a:prstGeom>
        </p:spPr>
      </p:pic>
      <p:sp>
        <p:nvSpPr>
          <p:cNvPr id="6" name="TextBox 5"/>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solidFill>
                  <a:schemeClr val="bg1"/>
                </a:solidFill>
              </a:rPr>
              <a:t>Related Works</a:t>
            </a:r>
          </a:p>
          <a:p>
            <a:r>
              <a:rPr lang="en-US" sz="1000" dirty="0"/>
              <a:t>Background</a:t>
            </a:r>
          </a:p>
          <a:p>
            <a:r>
              <a:rPr lang="en-US" sz="1000" dirty="0" smtClean="0"/>
              <a:t>Implementation</a:t>
            </a:r>
            <a:endParaRPr lang="en-US" sz="1000" dirty="0"/>
          </a:p>
          <a:p>
            <a:r>
              <a:rPr lang="en-US" sz="1000" dirty="0"/>
              <a:t>Experimental Results</a:t>
            </a:r>
          </a:p>
          <a:p>
            <a:r>
              <a:rPr lang="en-US" sz="1000" dirty="0"/>
              <a:t>Example Usage Scenario</a:t>
            </a:r>
          </a:p>
          <a:p>
            <a:r>
              <a:rPr lang="en-US" sz="1000" dirty="0"/>
              <a:t>Closing</a:t>
            </a:r>
          </a:p>
        </p:txBody>
      </p:sp>
    </p:spTree>
    <p:extLst>
      <p:ext uri="{BB962C8B-B14F-4D97-AF65-F5344CB8AC3E}">
        <p14:creationId xmlns:p14="http://schemas.microsoft.com/office/powerpoint/2010/main" val="105555334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Students at the University of Illinois and Grand Valley </a:t>
            </a:r>
            <a:r>
              <a:rPr lang="en-US" sz="2400" dirty="0" smtClean="0"/>
              <a:t>State University </a:t>
            </a:r>
            <a:r>
              <a:rPr lang="en-US" sz="2400" dirty="0"/>
              <a:t>built a software defined radio to listen to emissions </a:t>
            </a:r>
            <a:r>
              <a:rPr lang="en-US" sz="2400" dirty="0" smtClean="0"/>
              <a:t>from Jupiter </a:t>
            </a:r>
            <a:r>
              <a:rPr lang="en-US" sz="2400" dirty="0"/>
              <a:t>by building their own RF section and </a:t>
            </a:r>
            <a:r>
              <a:rPr lang="en-US" sz="2400" dirty="0" smtClean="0"/>
              <a:t>using </a:t>
            </a:r>
            <a:r>
              <a:rPr lang="en-US" sz="2400" dirty="0" err="1" smtClean="0"/>
              <a:t>GNURadio</a:t>
            </a:r>
            <a:r>
              <a:rPr lang="en-US" sz="2400" dirty="0" smtClean="0"/>
              <a:t> </a:t>
            </a:r>
            <a:r>
              <a:rPr lang="en-US" sz="2400" dirty="0"/>
              <a:t>for the software. This software defined radio was </a:t>
            </a:r>
            <a:r>
              <a:rPr lang="en-US" sz="2400" dirty="0" smtClean="0"/>
              <a:t>built using </a:t>
            </a:r>
            <a:r>
              <a:rPr lang="en-US" sz="2400" dirty="0"/>
              <a:t>an Analog Devices AD9460 and a Xilinx </a:t>
            </a:r>
            <a:r>
              <a:rPr lang="en-US" sz="2400" dirty="0" smtClean="0"/>
              <a:t>Spartan-3E-500 FPGA </a:t>
            </a:r>
            <a:r>
              <a:rPr lang="en-US" sz="2400" dirty="0"/>
              <a:t>to build the SDR itself.</a:t>
            </a:r>
            <a:br>
              <a:rPr lang="en-US" sz="2400" dirty="0"/>
            </a:br>
            <a:r>
              <a:rPr lang="en-US" sz="2400" dirty="0"/>
              <a:t/>
            </a:r>
            <a:br>
              <a:rPr lang="en-US" sz="2400" dirty="0"/>
            </a:br>
            <a:endParaRPr lang="en-US" sz="24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51510" y="2632925"/>
            <a:ext cx="5266029" cy="3631517"/>
          </a:xfrm>
          <a:prstGeom prst="rect">
            <a:avLst/>
          </a:prstGeom>
        </p:spPr>
      </p:pic>
      <p:sp>
        <p:nvSpPr>
          <p:cNvPr id="6" name="TextBox 5"/>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solidFill>
                  <a:schemeClr val="bg1"/>
                </a:solidFill>
              </a:rPr>
              <a:t>Related Works</a:t>
            </a:r>
          </a:p>
          <a:p>
            <a:r>
              <a:rPr lang="en-US" sz="1000" dirty="0"/>
              <a:t>Background</a:t>
            </a:r>
          </a:p>
          <a:p>
            <a:r>
              <a:rPr lang="en-US" sz="1000" dirty="0" smtClean="0"/>
              <a:t>Implementation</a:t>
            </a:r>
            <a:endParaRPr lang="en-US" sz="1000" dirty="0"/>
          </a:p>
          <a:p>
            <a:r>
              <a:rPr lang="en-US" sz="1000" dirty="0"/>
              <a:t>Experimental Results</a:t>
            </a:r>
          </a:p>
          <a:p>
            <a:r>
              <a:rPr lang="en-US" sz="1000" dirty="0"/>
              <a:t>Example Usage Scenario</a:t>
            </a:r>
          </a:p>
          <a:p>
            <a:r>
              <a:rPr lang="en-US" sz="1000" dirty="0"/>
              <a:t>Closing</a:t>
            </a:r>
          </a:p>
        </p:txBody>
      </p:sp>
    </p:spTree>
    <p:extLst>
      <p:ext uri="{BB962C8B-B14F-4D97-AF65-F5344CB8AC3E}">
        <p14:creationId xmlns:p14="http://schemas.microsoft.com/office/powerpoint/2010/main" val="205928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SDR and Radiometer Basics</a:t>
            </a:r>
            <a:endParaRPr lang="en-US" dirty="0"/>
          </a:p>
        </p:txBody>
      </p:sp>
      <p:sp>
        <p:nvSpPr>
          <p:cNvPr id="3" name="Content Placeholder 2"/>
          <p:cNvSpPr>
            <a:spLocks noGrp="1"/>
          </p:cNvSpPr>
          <p:nvPr>
            <p:ph idx="1"/>
          </p:nvPr>
        </p:nvSpPr>
        <p:spPr/>
        <p:txBody>
          <a:bodyPr>
            <a:normAutofit/>
          </a:bodyPr>
          <a:lstStyle/>
          <a:p>
            <a:pPr marL="0" indent="0">
              <a:buNone/>
            </a:pPr>
            <a:r>
              <a:rPr lang="en-US" sz="2400" dirty="0"/>
              <a:t>The primary goal of a radiometer is to measure power. While </a:t>
            </a:r>
            <a:r>
              <a:rPr lang="en-US" sz="2400" dirty="0" smtClean="0"/>
              <a:t>that statement </a:t>
            </a:r>
            <a:r>
              <a:rPr lang="en-US" sz="2400" dirty="0"/>
              <a:t>sounds easy, there are in fact many factors that go in </a:t>
            </a:r>
            <a:r>
              <a:rPr lang="en-US" sz="2400" dirty="0" smtClean="0"/>
              <a:t>to how </a:t>
            </a:r>
            <a:r>
              <a:rPr lang="en-US" sz="2400" dirty="0"/>
              <a:t>well a radiometer can measure the power it sees. In order </a:t>
            </a:r>
            <a:r>
              <a:rPr lang="en-US" sz="2400" dirty="0" smtClean="0"/>
              <a:t>to accurately </a:t>
            </a:r>
            <a:r>
              <a:rPr lang="en-US" sz="2400" dirty="0"/>
              <a:t>measure power, we need to keep the following in mind.</a:t>
            </a:r>
            <a:br>
              <a:rPr lang="en-US" sz="2400" dirty="0"/>
            </a:br>
            <a:endParaRPr lang="en-US" sz="2400" dirty="0" smtClean="0"/>
          </a:p>
          <a:p>
            <a:pPr>
              <a:buFont typeface="Wingdings" panose="05000000000000000000" pitchFamily="2" charset="2"/>
              <a:buChar char="§"/>
            </a:pPr>
            <a:r>
              <a:rPr lang="en-US" sz="2400" dirty="0" smtClean="0"/>
              <a:t>Total System Noise</a:t>
            </a:r>
          </a:p>
          <a:p>
            <a:pPr>
              <a:buFont typeface="Wingdings" panose="05000000000000000000" pitchFamily="2" charset="2"/>
              <a:buChar char="§"/>
            </a:pPr>
            <a:r>
              <a:rPr lang="en-US" sz="2400" dirty="0" smtClean="0"/>
              <a:t>Bandwidth of the signal</a:t>
            </a:r>
          </a:p>
          <a:p>
            <a:pPr>
              <a:buFont typeface="Wingdings" panose="05000000000000000000" pitchFamily="2" charset="2"/>
              <a:buChar char="§"/>
            </a:pPr>
            <a:r>
              <a:rPr lang="en-US" sz="2400" dirty="0" smtClean="0"/>
              <a:t>Stability of the system</a:t>
            </a:r>
            <a:endParaRPr lang="en-US" sz="2400" dirty="0"/>
          </a:p>
        </p:txBody>
      </p:sp>
      <p:sp>
        <p:nvSpPr>
          <p:cNvPr id="4" name="TextBox 3"/>
          <p:cNvSpPr txBox="1"/>
          <p:nvPr/>
        </p:nvSpPr>
        <p:spPr>
          <a:xfrm>
            <a:off x="7823200" y="1"/>
            <a:ext cx="4368800" cy="667512"/>
          </a:xfrm>
          <a:prstGeom prst="rect">
            <a:avLst/>
          </a:prstGeom>
          <a:noFill/>
        </p:spPr>
        <p:txBody>
          <a:bodyPr wrap="square" numCol="2" rtlCol="0">
            <a:noAutofit/>
          </a:bodyPr>
          <a:lstStyle/>
          <a:p>
            <a:r>
              <a:rPr lang="en-US" sz="1000" dirty="0"/>
              <a:t>Introduction</a:t>
            </a:r>
          </a:p>
          <a:p>
            <a:r>
              <a:rPr lang="en-US" sz="1000" dirty="0"/>
              <a:t>Related Works</a:t>
            </a:r>
          </a:p>
          <a:p>
            <a:r>
              <a:rPr lang="en-US" sz="1000" dirty="0">
                <a:solidFill>
                  <a:schemeClr val="bg1"/>
                </a:solidFill>
              </a:rPr>
              <a:t>Background</a:t>
            </a:r>
          </a:p>
          <a:p>
            <a:r>
              <a:rPr lang="en-US" sz="1000" dirty="0" smtClean="0"/>
              <a:t>Implementation</a:t>
            </a:r>
            <a:endParaRPr lang="en-US" sz="1000" dirty="0"/>
          </a:p>
          <a:p>
            <a:r>
              <a:rPr lang="en-US" sz="1000" dirty="0"/>
              <a:t>Experimental Results</a:t>
            </a:r>
          </a:p>
          <a:p>
            <a:r>
              <a:rPr lang="en-US" sz="1000" dirty="0"/>
              <a:t>Example Usage Scenario</a:t>
            </a:r>
          </a:p>
          <a:p>
            <a:r>
              <a:rPr lang="en-US" sz="1000" dirty="0"/>
              <a:t>Closing</a:t>
            </a:r>
          </a:p>
        </p:txBody>
      </p:sp>
    </p:spTree>
    <p:extLst>
      <p:ext uri="{BB962C8B-B14F-4D97-AF65-F5344CB8AC3E}">
        <p14:creationId xmlns:p14="http://schemas.microsoft.com/office/powerpoint/2010/main" val="421436704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theme/theme1.xml><?xml version="1.0" encoding="utf-8"?>
<a:theme xmlns:a="http://schemas.openxmlformats.org/drawingml/2006/main" name="ecpeisu">
  <a:themeElements>
    <a:clrScheme name="Custom 8">
      <a:dk1>
        <a:srgbClr val="993333"/>
      </a:dk1>
      <a:lt1>
        <a:srgbClr val="FFFFFF"/>
      </a:lt1>
      <a:dk2>
        <a:srgbClr val="999966"/>
      </a:dk2>
      <a:lt2>
        <a:srgbClr val="EEECE1"/>
      </a:lt2>
      <a:accent1>
        <a:srgbClr val="4F81BD"/>
      </a:accent1>
      <a:accent2>
        <a:srgbClr val="993300"/>
      </a:accent2>
      <a:accent3>
        <a:srgbClr val="330000"/>
      </a:accent3>
      <a:accent4>
        <a:srgbClr val="8064A2"/>
      </a:accent4>
      <a:accent5>
        <a:srgbClr val="4BACC6"/>
      </a:accent5>
      <a:accent6>
        <a:srgbClr val="CCCC99"/>
      </a:accent6>
      <a:hlink>
        <a:srgbClr val="FFFFFF"/>
      </a:hlink>
      <a:folHlink>
        <a:srgbClr val="FFFFFF"/>
      </a:folHlink>
    </a:clrScheme>
    <a:fontScheme name="Tahoma">
      <a:majorFont>
        <a:latin typeface="Tahoma"/>
        <a:ea typeface=""/>
        <a:cs typeface=""/>
      </a:majorFont>
      <a:minorFont>
        <a:latin typeface="Tahom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ecpeisu" id="{17F76BB4-0C81-456D-A670-14B00677F0AD}" vid="{B19A977B-A6B2-414A-BC79-E259E200BF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ecpeisu</Template>
  <TotalTime>509</TotalTime>
  <Words>3003</Words>
  <Application>Microsoft Office PowerPoint</Application>
  <PresentationFormat>Widescreen</PresentationFormat>
  <Paragraphs>468</Paragraphs>
  <Slides>47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Arial</vt:lpstr>
      <vt:lpstr>Calibri</vt:lpstr>
      <vt:lpstr>Cambria Math</vt:lpstr>
      <vt:lpstr>Tahoma</vt:lpstr>
      <vt:lpstr>Wingdings</vt:lpstr>
      <vt:lpstr>ecpeisu</vt:lpstr>
      <vt:lpstr>Implementation and Evaluation of a Software Defined Radio Based Radiometer</vt:lpstr>
      <vt:lpstr>Acknowledgements</vt:lpstr>
      <vt:lpstr>Table of Contents</vt:lpstr>
      <vt:lpstr>Introduction</vt:lpstr>
      <vt:lpstr>About the thesis</vt:lpstr>
      <vt:lpstr>Related Works</vt:lpstr>
      <vt:lpstr>Related Works</vt:lpstr>
      <vt:lpstr>Related Works</vt:lpstr>
      <vt:lpstr>SDR and Radiometer Basics</vt:lpstr>
      <vt:lpstr>SDR and Radiometer Basics</vt:lpstr>
      <vt:lpstr>SDR and Radiometer Basics</vt:lpstr>
      <vt:lpstr>SDR and Radiometer Basics</vt:lpstr>
      <vt:lpstr>SDR and Radiometer Basics</vt:lpstr>
      <vt:lpstr>SDR and Radiometer Basics</vt:lpstr>
      <vt:lpstr>Software Defined Radio</vt:lpstr>
      <vt:lpstr>Comparison</vt:lpstr>
      <vt:lpstr>Comparison</vt:lpstr>
      <vt:lpstr>Implementation </vt:lpstr>
      <vt:lpstr>Implementation</vt:lpstr>
      <vt:lpstr>Filtering</vt:lpstr>
      <vt:lpstr>Integration</vt:lpstr>
      <vt:lpstr>IIR as an integrator implementation</vt:lpstr>
      <vt:lpstr>Implementation in SDR</vt:lpstr>
      <vt:lpstr>Implementation in SDR</vt:lpstr>
      <vt:lpstr>Implementation in SDR</vt:lpstr>
      <vt:lpstr>GUI for Radiometer</vt:lpstr>
      <vt:lpstr>Example Usage Scenario</vt:lpstr>
      <vt:lpstr>Example Usage Scenario</vt:lpstr>
      <vt:lpstr>Example Usage Scenario</vt:lpstr>
      <vt:lpstr>Experimental Data</vt:lpstr>
      <vt:lpstr>Experiment 1 – Normal Operation</vt:lpstr>
      <vt:lpstr>Extra Slides</vt:lpstr>
      <vt:lpstr>Experiment 1 – Normal Operation</vt:lpstr>
      <vt:lpstr>Experiment 1 – Normal Operation</vt:lpstr>
      <vt:lpstr>Experiment 1 – Normal Operation</vt:lpstr>
      <vt:lpstr>Experiment 1 – Normal Operation</vt:lpstr>
      <vt:lpstr>Experiment 1 – Normal Operation</vt:lpstr>
      <vt:lpstr>Experiment 1 – Normal Operation</vt:lpstr>
      <vt:lpstr>Experiment 1 – Normal Operation</vt:lpstr>
      <vt:lpstr>Experiment 1 – Normal Operation</vt:lpstr>
      <vt:lpstr>Experiment 1 – Normal Operation</vt:lpstr>
      <vt:lpstr>Experiment 2 – Stability</vt:lpstr>
      <vt:lpstr>Experiment 2 – Stability</vt:lpstr>
      <vt:lpstr>Experiment 2 – Stability</vt:lpstr>
      <vt:lpstr>Experiment 3 – Noise Rejection</vt:lpstr>
      <vt:lpstr>Experiment 3 – Noise Rejection</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Implementation of a Total Power Radiometer in Software Defined Radios</dc:title>
  <dc:creator>Matthew Nelson</dc:creator>
  <cp:lastModifiedBy>Matthew Nelson</cp:lastModifiedBy>
  <cp:revision>64</cp:revision>
  <dcterms:created xsi:type="dcterms:W3CDTF">2015-04-18T00:15:03Z</dcterms:created>
  <dcterms:modified xsi:type="dcterms:W3CDTF">2015-12-14T02:38:30Z</dcterms:modified>
</cp:coreProperties>
</file>

<file path=docProps/thumbnail.jpeg>
</file>